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99" r:id="rId3"/>
    <p:sldId id="300" r:id="rId4"/>
    <p:sldId id="301" r:id="rId5"/>
    <p:sldId id="351" r:id="rId6"/>
    <p:sldId id="355" r:id="rId7"/>
    <p:sldId id="356" r:id="rId8"/>
    <p:sldId id="352" r:id="rId9"/>
    <p:sldId id="353" r:id="rId10"/>
    <p:sldId id="354" r:id="rId11"/>
    <p:sldId id="358" r:id="rId12"/>
    <p:sldId id="359" r:id="rId13"/>
    <p:sldId id="360" r:id="rId14"/>
    <p:sldId id="361" r:id="rId15"/>
    <p:sldId id="362" r:id="rId16"/>
    <p:sldId id="363" r:id="rId17"/>
    <p:sldId id="357" r:id="rId18"/>
    <p:sldId id="364" r:id="rId19"/>
    <p:sldId id="303" r:id="rId20"/>
    <p:sldId id="304" r:id="rId21"/>
    <p:sldId id="350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347" r:id="rId63"/>
    <p:sldId id="346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5131" autoAdjust="0"/>
  </p:normalViewPr>
  <p:slideViewPr>
    <p:cSldViewPr>
      <p:cViewPr varScale="1">
        <p:scale>
          <a:sx n="69" d="100"/>
          <a:sy n="69" d="100"/>
        </p:scale>
        <p:origin x="1236" y="66"/>
      </p:cViewPr>
      <p:guideLst>
        <p:guide orient="horz" pos="217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9D8C-6E9D-4103-9A5D-A9D42E3366D1}" type="datetimeFigureOut">
              <a:rPr lang="en-US" smtClean="0"/>
              <a:pPr/>
              <a:t>23-Jul-24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30761-B0E7-43CB-B3E0-FA438D1260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40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338D9-5663-4301-9569-BD1318C8E1F7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B348D-CAB7-4663-BB5D-4AC4DC87AE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CC182-6341-45C8-8888-21A6EDA5A782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5E9F9-E4BE-44A2-AC70-BD33BDD095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048BA-3233-47E7-8588-174880649D38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66299-6726-4F15-BDD3-17E9643D8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AF666-ACB1-4C2F-A3C1-14EA32E51A88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3AC78-0D0F-4783-9B77-322143940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29EE3-5A66-4388-A8BD-38094036C8E7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47CD8-50D2-459C-9D98-52F57BC23F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E7140D-0438-4906-9925-C03AB696C945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D5C0F-F154-4781-A6E5-8528FF2655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78EE1-E2D1-45E8-99A6-6F161A5601E4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EEC5A-691B-4F39-BAE0-9FBA85C784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533D6-ADA0-46D5-B070-DC8C0E8730B8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BD1E5-3082-47B0-A3C7-CA02B3B337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3AEC7-7B03-4071-BF16-AE4EC40A7C8A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8076B-C2A5-432A-BE1B-843C95629D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1B1AF-172F-4E9F-96AC-A73278F877A3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59753-D710-435B-9EDD-102863A92B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2EBF2-4144-476B-9D79-7AAC38A3AD88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D2E14-32AE-4289-AF23-0A878B33EA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DE82976-98FE-4D89-AFAA-6414CBE03064}" type="datetime1">
              <a:rPr lang="en-US" altLang="en-US"/>
              <a:pPr>
                <a:defRPr/>
              </a:pPr>
              <a:t>23-Jul-24</a:t>
            </a:fld>
            <a:endParaRPr lang="en-US" altLang="en-US" dirty="0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defRPr sz="1200"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fld id="{EF222336-0AAB-4F40-BCD2-BA8D6F88B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7.xml"/><Relationship Id="rId7" Type="http://schemas.openxmlformats.org/officeDocument/2006/relationships/image" Target="../media/image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1.xml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5.xml"/><Relationship Id="rId7" Type="http://schemas.openxmlformats.org/officeDocument/2006/relationships/image" Target="../media/image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9.xml"/><Relationship Id="rId7" Type="http://schemas.openxmlformats.org/officeDocument/2006/relationships/image" Target="../media/image5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3.xml"/><Relationship Id="rId7" Type="http://schemas.openxmlformats.org/officeDocument/2006/relationships/image" Target="../media/image5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7.xml"/><Relationship Id="rId7" Type="http://schemas.openxmlformats.org/officeDocument/2006/relationships/image" Target="../media/image5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.xml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1.xml"/><Relationship Id="rId7" Type="http://schemas.openxmlformats.org/officeDocument/2006/relationships/image" Target="../media/image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5.xml"/><Relationship Id="rId7" Type="http://schemas.openxmlformats.org/officeDocument/2006/relationships/image" Target="../media/image5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9.xml"/><Relationship Id="rId7" Type="http://schemas.openxmlformats.org/officeDocument/2006/relationships/image" Target="../media/image5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3.xml"/><Relationship Id="rId7" Type="http://schemas.openxmlformats.org/officeDocument/2006/relationships/image" Target="../media/image5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7.xml"/><Relationship Id="rId7" Type="http://schemas.openxmlformats.org/officeDocument/2006/relationships/image" Target="../media/image5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1.xml"/><Relationship Id="rId7" Type="http://schemas.openxmlformats.org/officeDocument/2006/relationships/image" Target="../media/image5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5.xml"/><Relationship Id="rId7" Type="http://schemas.openxmlformats.org/officeDocument/2006/relationships/image" Target="../media/image5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9.xml"/><Relationship Id="rId7" Type="http://schemas.openxmlformats.org/officeDocument/2006/relationships/image" Target="../media/image5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3.xml"/><Relationship Id="rId7" Type="http://schemas.openxmlformats.org/officeDocument/2006/relationships/image" Target="../media/image5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7.xml"/><Relationship Id="rId7" Type="http://schemas.openxmlformats.org/officeDocument/2006/relationships/image" Target="../media/image5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1.xml"/><Relationship Id="rId7" Type="http://schemas.openxmlformats.org/officeDocument/2006/relationships/image" Target="../media/image5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5.xml"/><Relationship Id="rId7" Type="http://schemas.openxmlformats.org/officeDocument/2006/relationships/image" Target="../media/image5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9.xml"/><Relationship Id="rId7" Type="http://schemas.openxmlformats.org/officeDocument/2006/relationships/image" Target="../media/image5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.xml"/><Relationship Id="rId7" Type="http://schemas.openxmlformats.org/officeDocument/2006/relationships/image" Target="../media/image5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7.xml"/><Relationship Id="rId7" Type="http://schemas.openxmlformats.org/officeDocument/2006/relationships/image" Target="../media/image5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21.xml"/><Relationship Id="rId7" Type="http://schemas.openxmlformats.org/officeDocument/2006/relationships/image" Target="../media/image5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2.xml"/><Relationship Id="rId9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25.xml"/><Relationship Id="rId7" Type="http://schemas.openxmlformats.org/officeDocument/2006/relationships/image" Target="../media/image5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6.xml"/><Relationship Id="rId9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29.xml"/><Relationship Id="rId7" Type="http://schemas.openxmlformats.org/officeDocument/2006/relationships/image" Target="../media/image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3.xml"/><Relationship Id="rId7" Type="http://schemas.openxmlformats.org/officeDocument/2006/relationships/image" Target="../media/image5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4.xml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7.xml"/><Relationship Id="rId7" Type="http://schemas.openxmlformats.org/officeDocument/2006/relationships/image" Target="../media/image5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41.xml"/><Relationship Id="rId7" Type="http://schemas.openxmlformats.org/officeDocument/2006/relationships/image" Target="../media/image5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2.xml"/><Relationship Id="rId9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45.xml"/><Relationship Id="rId7" Type="http://schemas.openxmlformats.org/officeDocument/2006/relationships/image" Target="../media/image5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Relationship Id="rId9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49.xml"/><Relationship Id="rId7" Type="http://schemas.openxmlformats.org/officeDocument/2006/relationships/image" Target="../media/image5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0.xml"/><Relationship Id="rId9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53.xml"/><Relationship Id="rId7" Type="http://schemas.openxmlformats.org/officeDocument/2006/relationships/image" Target="../media/image5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.xml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57.xml"/><Relationship Id="rId7" Type="http://schemas.openxmlformats.org/officeDocument/2006/relationships/image" Target="../media/image5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8.xml"/><Relationship Id="rId9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61.xml"/><Relationship Id="rId7" Type="http://schemas.openxmlformats.org/officeDocument/2006/relationships/image" Target="../media/image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2.xml"/><Relationship Id="rId9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65.xml"/><Relationship Id="rId7" Type="http://schemas.openxmlformats.org/officeDocument/2006/relationships/image" Target="../media/image5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6.xml"/><Relationship Id="rId9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69.xml"/><Relationship Id="rId7" Type="http://schemas.openxmlformats.org/officeDocument/2006/relationships/image" Target="../media/image5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0.xml"/><Relationship Id="rId9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73.xml"/><Relationship Id="rId7" Type="http://schemas.openxmlformats.org/officeDocument/2006/relationships/image" Target="../media/image5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4.xml"/><Relationship Id="rId9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77.xml"/><Relationship Id="rId7" Type="http://schemas.openxmlformats.org/officeDocument/2006/relationships/image" Target="../media/image5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8.xml"/><Relationship Id="rId9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81.xml"/><Relationship Id="rId7" Type="http://schemas.openxmlformats.org/officeDocument/2006/relationships/image" Target="../media/image5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85.xml"/><Relationship Id="rId7" Type="http://schemas.openxmlformats.org/officeDocument/2006/relationships/image" Target="../media/image5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6.xml"/><Relationship Id="rId9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89.xml"/><Relationship Id="rId7" Type="http://schemas.openxmlformats.org/officeDocument/2006/relationships/image" Target="../media/image5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0.xml"/><Relationship Id="rId9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93.xml"/><Relationship Id="rId7" Type="http://schemas.openxmlformats.org/officeDocument/2006/relationships/image" Target="../media/image5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4" Type="http://schemas.openxmlformats.org/officeDocument/2006/relationships/tags" Target="../tags/tag194.xml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7.xml"/><Relationship Id="rId7" Type="http://schemas.openxmlformats.org/officeDocument/2006/relationships/image" Target="../media/image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97.xml"/><Relationship Id="rId7" Type="http://schemas.openxmlformats.org/officeDocument/2006/relationships/image" Target="../media/image5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8.xml"/><Relationship Id="rId9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01.xml"/><Relationship Id="rId7" Type="http://schemas.openxmlformats.org/officeDocument/2006/relationships/image" Target="../media/image5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05.xml"/><Relationship Id="rId7" Type="http://schemas.openxmlformats.org/officeDocument/2006/relationships/image" Target="../media/image5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09.xml"/><Relationship Id="rId7" Type="http://schemas.openxmlformats.org/officeDocument/2006/relationships/image" Target="../media/image5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13.xml"/><Relationship Id="rId7" Type="http://schemas.openxmlformats.org/officeDocument/2006/relationships/image" Target="../media/image5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17.xml"/><Relationship Id="rId7" Type="http://schemas.openxmlformats.org/officeDocument/2006/relationships/image" Target="../media/image5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21.xml"/><Relationship Id="rId7" Type="http://schemas.openxmlformats.org/officeDocument/2006/relationships/image" Target="../media/image5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25.xml"/><Relationship Id="rId7" Type="http://schemas.openxmlformats.org/officeDocument/2006/relationships/image" Target="../media/image5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29.xml"/><Relationship Id="rId7" Type="http://schemas.openxmlformats.org/officeDocument/2006/relationships/image" Target="../media/image5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0.xml"/><Relationship Id="rId9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33.xml"/><Relationship Id="rId7" Type="http://schemas.openxmlformats.org/officeDocument/2006/relationships/image" Target="../media/image5.png"/><Relationship Id="rId12" Type="http://schemas.openxmlformats.org/officeDocument/2006/relationships/image" Target="../media/image42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4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tags" Target="../tags/tag234.xml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1.xml"/><Relationship Id="rId7" Type="http://schemas.openxmlformats.org/officeDocument/2006/relationships/image" Target="../media/image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tags" Target="../tags/tag22.xml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7.png"/><Relationship Id="rId3" Type="http://schemas.openxmlformats.org/officeDocument/2006/relationships/tags" Target="../tags/tag237.xml"/><Relationship Id="rId7" Type="http://schemas.openxmlformats.org/officeDocument/2006/relationships/image" Target="../media/image5.png"/><Relationship Id="rId12" Type="http://schemas.openxmlformats.org/officeDocument/2006/relationships/image" Target="../media/image46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4.png"/><Relationship Id="rId11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4" Type="http://schemas.openxmlformats.org/officeDocument/2006/relationships/tags" Target="../tags/tag238.xml"/><Relationship Id="rId9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41.xml"/><Relationship Id="rId7" Type="http://schemas.openxmlformats.org/officeDocument/2006/relationships/image" Target="../media/image5.png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45.xml"/><Relationship Id="rId7" Type="http://schemas.openxmlformats.org/officeDocument/2006/relationships/image" Target="../media/image5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24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51.png"/><Relationship Id="rId5" Type="http://schemas.openxmlformats.org/officeDocument/2006/relationships/tags" Target="../tags/tag251.xml"/><Relationship Id="rId10" Type="http://schemas.openxmlformats.org/officeDocument/2006/relationships/image" Target="../media/image50.png"/><Relationship Id="rId4" Type="http://schemas.openxmlformats.org/officeDocument/2006/relationships/tags" Target="../tags/tag250.xml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5.xml"/><Relationship Id="rId7" Type="http://schemas.openxmlformats.org/officeDocument/2006/relationships/image" Target="../media/image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9.xml"/><Relationship Id="rId7" Type="http://schemas.openxmlformats.org/officeDocument/2006/relationships/image" Target="../media/image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3.xml"/><Relationship Id="rId7" Type="http://schemas.openxmlformats.org/officeDocument/2006/relationships/image" Target="../media/image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C:\Users\parul\Desktop\te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0" y="-22225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Box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1336596"/>
            <a:ext cx="8153400" cy="2930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/>
              <a:t> </a:t>
            </a:r>
            <a:r>
              <a:rPr lang="en-US" sz="3200" b="1" dirty="0"/>
              <a:t>Database Management System </a:t>
            </a:r>
            <a:endParaRPr lang="en-US" altLang="en-US" sz="2400" b="1" dirty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 Relational Database Design</a:t>
            </a:r>
          </a:p>
          <a:p>
            <a:pPr algn="ctr"/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Computer Science </a:t>
            </a:r>
            <a:r>
              <a:rPr lang="en-US" altLang="en-US" sz="2400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&amp; Engineering</a:t>
            </a:r>
            <a:endParaRPr lang="en-US" altLang="en-US" sz="2400" dirty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052" name="Audio 2">
            <a:hlinkClick r:id="" action="ppaction://media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2766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505200" y="228600"/>
            <a:ext cx="533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PARULINSTITUTEOF ENGINEERING &amp;TECHNOLOGY</a:t>
            </a:r>
            <a:endParaRPr lang="en-US" sz="1600" dirty="0"/>
          </a:p>
          <a:p>
            <a:r>
              <a:rPr lang="en-US" sz="1600" b="1" dirty="0"/>
              <a:t>FACULTY OF ENGINEERING &amp; TECHNOLOGY</a:t>
            </a:r>
            <a:endParaRPr lang="en-US" sz="1600" dirty="0"/>
          </a:p>
          <a:p>
            <a:r>
              <a:rPr lang="en-US" sz="1600" b="1" dirty="0"/>
              <a:t>PARULUNIVERSITY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advTm="3055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-6677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395413"/>
            <a:ext cx="9144000" cy="661988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Closure of a set of FDs [Example]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2241550"/>
            <a:ext cx="89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E3F0C3-8BE0-4303-3C1F-21BBAC9565D4}"/>
              </a:ext>
            </a:extLst>
          </p:cNvPr>
          <p:cNvSpPr txBox="1"/>
          <p:nvPr/>
        </p:nvSpPr>
        <p:spPr>
          <a:xfrm>
            <a:off x="0" y="2094775"/>
            <a:ext cx="9144000" cy="209622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we are given a relation schema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R(A,B,C,G,H,I)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the set of functional dependencies are: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(A → B,  A → C,  CG → H,  CG → I,  B → H)</a:t>
            </a:r>
          </a:p>
          <a:p>
            <a:pPr marL="342900" marR="0" lvl="1" indent="-34290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functional dependency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→ 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logical implied.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51B11-F05B-3D85-008D-6A202B40A2D5}"/>
              </a:ext>
            </a:extLst>
          </p:cNvPr>
          <p:cNvSpPr txBox="1"/>
          <p:nvPr/>
        </p:nvSpPr>
        <p:spPr>
          <a:xfrm>
            <a:off x="1772957" y="4649421"/>
            <a:ext cx="1400908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We have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A0A68D-D97B-85AB-C1A8-E301603CF6B4}"/>
              </a:ext>
            </a:extLst>
          </p:cNvPr>
          <p:cNvSpPr txBox="1"/>
          <p:nvPr/>
        </p:nvSpPr>
        <p:spPr>
          <a:xfrm>
            <a:off x="1710825" y="5206860"/>
            <a:ext cx="1463040" cy="10972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B </a:t>
            </a:r>
          </a:p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B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B12248-8925-1AB1-9D24-29685CBCD5B8}"/>
              </a:ext>
            </a:extLst>
          </p:cNvPr>
          <p:cNvSpPr txBox="1"/>
          <p:nvPr/>
        </p:nvSpPr>
        <p:spPr>
          <a:xfrm>
            <a:off x="7019925" y="5500799"/>
            <a:ext cx="1463040" cy="5486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182AF-F95B-CDCE-67EF-CBED9D7DBE27}"/>
              </a:ext>
            </a:extLst>
          </p:cNvPr>
          <p:cNvSpPr txBox="1"/>
          <p:nvPr/>
        </p:nvSpPr>
        <p:spPr>
          <a:xfrm>
            <a:off x="3986434" y="5223617"/>
            <a:ext cx="2162021" cy="835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Transitivity rule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547275-8C8D-DB36-3916-3CAD6C97EB59}"/>
              </a:ext>
            </a:extLst>
          </p:cNvPr>
          <p:cNvCxnSpPr/>
          <p:nvPr/>
        </p:nvCxnSpPr>
        <p:spPr>
          <a:xfrm>
            <a:off x="3173865" y="5813425"/>
            <a:ext cx="81256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405920-62C2-B601-B9F0-4A13BAE54138}"/>
              </a:ext>
            </a:extLst>
          </p:cNvPr>
          <p:cNvCxnSpPr/>
          <p:nvPr/>
        </p:nvCxnSpPr>
        <p:spPr>
          <a:xfrm>
            <a:off x="6148455" y="5792960"/>
            <a:ext cx="81256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380787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-6677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395413"/>
            <a:ext cx="9144000" cy="661988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Closure of a set of FDs [Example]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2241550"/>
            <a:ext cx="89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51B11-F05B-3D85-008D-6A202B40A2D5}"/>
              </a:ext>
            </a:extLst>
          </p:cNvPr>
          <p:cNvSpPr txBox="1"/>
          <p:nvPr/>
        </p:nvSpPr>
        <p:spPr>
          <a:xfrm>
            <a:off x="1772957" y="4649421"/>
            <a:ext cx="1400908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We have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547275-8C8D-DB36-3916-3CAD6C97EB59}"/>
              </a:ext>
            </a:extLst>
          </p:cNvPr>
          <p:cNvCxnSpPr/>
          <p:nvPr/>
        </p:nvCxnSpPr>
        <p:spPr>
          <a:xfrm>
            <a:off x="3173865" y="5713726"/>
            <a:ext cx="81256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405920-62C2-B601-B9F0-4A13BAE54138}"/>
              </a:ext>
            </a:extLst>
          </p:cNvPr>
          <p:cNvCxnSpPr/>
          <p:nvPr/>
        </p:nvCxnSpPr>
        <p:spPr>
          <a:xfrm>
            <a:off x="6148455" y="5792960"/>
            <a:ext cx="81256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A3E055-0E17-C46B-2F5C-231748C98FBF}"/>
              </a:ext>
            </a:extLst>
          </p:cNvPr>
          <p:cNvSpPr txBox="1"/>
          <p:nvPr/>
        </p:nvSpPr>
        <p:spPr>
          <a:xfrm>
            <a:off x="-35169" y="2120533"/>
            <a:ext cx="9144000" cy="215954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we are given a relation schema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R(A,B,C,G,H,I)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the set of functional dependencies are: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 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 CG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H,  CG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I,  B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342900" marR="0" lvl="1" indent="-34290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functional dependency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CG → HI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logical implied.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EBA092-2EE4-5C3E-DC78-AFDBFF33955A}"/>
              </a:ext>
            </a:extLst>
          </p:cNvPr>
          <p:cNvSpPr txBox="1"/>
          <p:nvPr/>
        </p:nvSpPr>
        <p:spPr>
          <a:xfrm>
            <a:off x="1734134" y="5165086"/>
            <a:ext cx="1463040" cy="10972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CG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H </a:t>
            </a:r>
          </a:p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CG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7E2C3-28F6-D97D-B5F4-2DBC51DA1D89}"/>
              </a:ext>
            </a:extLst>
          </p:cNvPr>
          <p:cNvSpPr txBox="1"/>
          <p:nvPr/>
        </p:nvSpPr>
        <p:spPr>
          <a:xfrm>
            <a:off x="3978081" y="5506074"/>
            <a:ext cx="217037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Union rule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058B2D-F949-E858-4AB7-0DB430C01DF1}"/>
              </a:ext>
            </a:extLst>
          </p:cNvPr>
          <p:cNvSpPr txBox="1"/>
          <p:nvPr/>
        </p:nvSpPr>
        <p:spPr>
          <a:xfrm>
            <a:off x="7016994" y="5539105"/>
            <a:ext cx="1463040" cy="5486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CG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2147565210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uiExpand="1" build="p" animBg="1"/>
      <p:bldP spid="9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-6677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395413"/>
            <a:ext cx="9144000" cy="661988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Closure of a set of FDs [Example]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2241550"/>
            <a:ext cx="89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51B11-F05B-3D85-008D-6A202B40A2D5}"/>
              </a:ext>
            </a:extLst>
          </p:cNvPr>
          <p:cNvSpPr txBox="1"/>
          <p:nvPr/>
        </p:nvSpPr>
        <p:spPr>
          <a:xfrm>
            <a:off x="1772957" y="4649421"/>
            <a:ext cx="1400908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We have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547275-8C8D-DB36-3916-3CAD6C97EB59}"/>
              </a:ext>
            </a:extLst>
          </p:cNvPr>
          <p:cNvCxnSpPr/>
          <p:nvPr/>
        </p:nvCxnSpPr>
        <p:spPr>
          <a:xfrm>
            <a:off x="3173865" y="5713726"/>
            <a:ext cx="81256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405920-62C2-B601-B9F0-4A13BAE54138}"/>
              </a:ext>
            </a:extLst>
          </p:cNvPr>
          <p:cNvCxnSpPr/>
          <p:nvPr/>
        </p:nvCxnSpPr>
        <p:spPr>
          <a:xfrm>
            <a:off x="6148455" y="5792960"/>
            <a:ext cx="81256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308E63-7DF3-81B3-E3E2-066F393704BF}"/>
              </a:ext>
            </a:extLst>
          </p:cNvPr>
          <p:cNvSpPr txBox="1"/>
          <p:nvPr/>
        </p:nvSpPr>
        <p:spPr>
          <a:xfrm>
            <a:off x="0" y="2121299"/>
            <a:ext cx="9138138" cy="20000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we are given a relation schema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R(A,B,C,G,H,I)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the set of functional dependencies are: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 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 CG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H,  CG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I,  B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342900" marR="0" lvl="1" indent="-34290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functional dependency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 → I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logical implied.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CDF5CA-F8D4-AA1B-BE43-CC99274FCF62}"/>
              </a:ext>
            </a:extLst>
          </p:cNvPr>
          <p:cNvSpPr txBox="1"/>
          <p:nvPr/>
        </p:nvSpPr>
        <p:spPr>
          <a:xfrm>
            <a:off x="1732678" y="5165086"/>
            <a:ext cx="1463040" cy="10972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C </a:t>
            </a:r>
          </a:p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CG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0594A-E350-864D-45EE-48148BB3ED8F}"/>
              </a:ext>
            </a:extLst>
          </p:cNvPr>
          <p:cNvSpPr txBox="1"/>
          <p:nvPr/>
        </p:nvSpPr>
        <p:spPr>
          <a:xfrm>
            <a:off x="3984523" y="5377461"/>
            <a:ext cx="2345639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Pseudo-transitivity rule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885D71-E1B2-F3C4-2A92-65AB3BAFFC17}"/>
              </a:ext>
            </a:extLst>
          </p:cNvPr>
          <p:cNvSpPr txBox="1"/>
          <p:nvPr/>
        </p:nvSpPr>
        <p:spPr>
          <a:xfrm>
            <a:off x="6961024" y="5518639"/>
            <a:ext cx="1463040" cy="5486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AG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446610309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 animBg="1"/>
      <p:bldP spid="8" grpId="0" animBg="1"/>
      <p:bldP spid="10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-6677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395413"/>
            <a:ext cx="9144000" cy="661988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Closure of a set of FDs [Example]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2241550"/>
            <a:ext cx="89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51B11-F05B-3D85-008D-6A202B40A2D5}"/>
              </a:ext>
            </a:extLst>
          </p:cNvPr>
          <p:cNvSpPr txBox="1"/>
          <p:nvPr/>
        </p:nvSpPr>
        <p:spPr>
          <a:xfrm>
            <a:off x="1726048" y="4261934"/>
            <a:ext cx="1400908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We have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547275-8C8D-DB36-3916-3CAD6C97EB59}"/>
              </a:ext>
            </a:extLst>
          </p:cNvPr>
          <p:cNvCxnSpPr/>
          <p:nvPr/>
        </p:nvCxnSpPr>
        <p:spPr>
          <a:xfrm>
            <a:off x="3095890" y="6132343"/>
            <a:ext cx="81256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405920-62C2-B601-B9F0-4A13BAE54138}"/>
              </a:ext>
            </a:extLst>
          </p:cNvPr>
          <p:cNvCxnSpPr/>
          <p:nvPr/>
        </p:nvCxnSpPr>
        <p:spPr>
          <a:xfrm>
            <a:off x="6377339" y="6132342"/>
            <a:ext cx="81256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885D71-E1B2-F3C4-2A92-65AB3BAFFC17}"/>
              </a:ext>
            </a:extLst>
          </p:cNvPr>
          <p:cNvSpPr txBox="1"/>
          <p:nvPr/>
        </p:nvSpPr>
        <p:spPr>
          <a:xfrm>
            <a:off x="7250808" y="5814535"/>
            <a:ext cx="1463040" cy="5486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AG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48DDB5-A228-30C0-64ED-0DC22D21443C}"/>
              </a:ext>
            </a:extLst>
          </p:cNvPr>
          <p:cNvSpPr txBox="1"/>
          <p:nvPr/>
        </p:nvSpPr>
        <p:spPr>
          <a:xfrm>
            <a:off x="65012" y="2147833"/>
            <a:ext cx="9013975" cy="205264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we are given a relation schema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R(A,B,C,G,H,I)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the set of functional dependencies are: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 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 CG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H,  CG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I,  B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342900" marR="0" lvl="1" indent="-34290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functional dependency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 → I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logical implied.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2B9B22-A0F3-AF01-DD10-741322A44B92}"/>
              </a:ext>
            </a:extLst>
          </p:cNvPr>
          <p:cNvSpPr txBox="1"/>
          <p:nvPr/>
        </p:nvSpPr>
        <p:spPr>
          <a:xfrm>
            <a:off x="1694982" y="5804350"/>
            <a:ext cx="1400908" cy="772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AG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CG </a:t>
            </a:r>
          </a:p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CG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EA540-8C84-006E-2A08-5FAFAF2ACA86}"/>
              </a:ext>
            </a:extLst>
          </p:cNvPr>
          <p:cNvSpPr txBox="1"/>
          <p:nvPr/>
        </p:nvSpPr>
        <p:spPr>
          <a:xfrm>
            <a:off x="3908459" y="5901510"/>
            <a:ext cx="246888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Transitivity rule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604D9D-2FCD-77BE-A293-A508674ADE23}"/>
              </a:ext>
            </a:extLst>
          </p:cNvPr>
          <p:cNvSpPr txBox="1"/>
          <p:nvPr/>
        </p:nvSpPr>
        <p:spPr>
          <a:xfrm>
            <a:off x="1694982" y="4811418"/>
            <a:ext cx="1463040" cy="5486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5E193-DEDC-1DBF-66A1-58C0C934F404}"/>
              </a:ext>
            </a:extLst>
          </p:cNvPr>
          <p:cNvSpPr txBox="1"/>
          <p:nvPr/>
        </p:nvSpPr>
        <p:spPr>
          <a:xfrm>
            <a:off x="3814660" y="4726388"/>
            <a:ext cx="246888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Augmentation rule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AB7459-5D0A-08B5-48BF-38D2F1830B79}"/>
              </a:ext>
            </a:extLst>
          </p:cNvPr>
          <p:cNvCxnSpPr/>
          <p:nvPr/>
        </p:nvCxnSpPr>
        <p:spPr>
          <a:xfrm flipV="1">
            <a:off x="3166816" y="5119668"/>
            <a:ext cx="683012" cy="994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88EAA4E-508D-7534-F24B-E6D5D15E2ECD}"/>
              </a:ext>
            </a:extLst>
          </p:cNvPr>
          <p:cNvSpPr txBox="1"/>
          <p:nvPr/>
        </p:nvSpPr>
        <p:spPr>
          <a:xfrm>
            <a:off x="7189908" y="4913947"/>
            <a:ext cx="1463040" cy="5486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AG 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→</a:t>
            </a:r>
            <a:r>
              <a:rPr lang="en-US" sz="2400" b="1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CG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ED65C2-2A1F-4D14-257E-4148772C05AC}"/>
              </a:ext>
            </a:extLst>
          </p:cNvPr>
          <p:cNvCxnSpPr/>
          <p:nvPr/>
        </p:nvCxnSpPr>
        <p:spPr>
          <a:xfrm>
            <a:off x="6283540" y="5194896"/>
            <a:ext cx="81256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85313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4" grpId="0" uiExpand="1" build="p" animBg="1"/>
      <p:bldP spid="5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-6677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395413"/>
            <a:ext cx="9144000" cy="661988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Closure of a set of FDs [Example]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2241550"/>
            <a:ext cx="89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8E720E-93DF-A65E-F107-3BF7CEEC5854}"/>
              </a:ext>
            </a:extLst>
          </p:cNvPr>
          <p:cNvSpPr txBox="1"/>
          <p:nvPr/>
        </p:nvSpPr>
        <p:spPr>
          <a:xfrm>
            <a:off x="0" y="2077308"/>
            <a:ext cx="9144000" cy="18723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we are given a relation schema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R(A,B,C,G,H,I)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the set of functional dependencies are: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 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 CG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H,  CG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I,  B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342900" marR="0" lvl="1" indent="-34290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out the closure of F.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E90C0A-6BA4-179D-38B3-C30BB72CC4E1}"/>
              </a:ext>
            </a:extLst>
          </p:cNvPr>
          <p:cNvSpPr txBox="1"/>
          <p:nvPr/>
        </p:nvSpPr>
        <p:spPr>
          <a:xfrm>
            <a:off x="2514600" y="4706055"/>
            <a:ext cx="4114800" cy="68580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F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+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= (A → H,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CG → HI, AG → I)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01347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-6677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395413"/>
            <a:ext cx="9144000" cy="661988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Closure of a set of FDs [Example]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2241550"/>
            <a:ext cx="89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4D28D1-ECC9-F394-3142-E9A85F4937A1}"/>
              </a:ext>
            </a:extLst>
          </p:cNvPr>
          <p:cNvSpPr txBox="1"/>
          <p:nvPr/>
        </p:nvSpPr>
        <p:spPr>
          <a:xfrm>
            <a:off x="0" y="2171788"/>
            <a:ext cx="9144000" cy="17659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 closure of the following set F of functional dependencies FDs for relational schema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= (A,B,C,D,E,F):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(A → B, A → C, CD → E, CD → F, B → E)</a:t>
            </a:r>
          </a:p>
          <a:p>
            <a:pPr marL="342900" marR="0" lvl="1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out the closure of F.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9E40E-9B21-17AA-1A4A-24030842080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52" t="53333" r="21700" b="22929"/>
          <a:stretch/>
        </p:blipFill>
        <p:spPr>
          <a:xfrm>
            <a:off x="2362200" y="3967443"/>
            <a:ext cx="4743450" cy="25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17026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-6677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395413"/>
            <a:ext cx="9144000" cy="661988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Closure of a set of FDs [Example]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2241550"/>
            <a:ext cx="89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3A3D84-3B8D-51D2-5A81-4663DBDB2345}"/>
              </a:ext>
            </a:extLst>
          </p:cNvPr>
          <p:cNvSpPr txBox="1"/>
          <p:nvPr/>
        </p:nvSpPr>
        <p:spPr>
          <a:xfrm>
            <a:off x="95250" y="2110645"/>
            <a:ext cx="8953500" cy="169935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 closure of the following set F of functional dependencies FDs for relational schema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= (A,B,C,D,E):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AC, 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342900" marR="0" lvl="1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out the closure of F.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1FC44D-6A21-7F9C-DB35-4D3CBAF1E187}"/>
              </a:ext>
            </a:extLst>
          </p:cNvPr>
          <p:cNvSpPr txBox="1"/>
          <p:nvPr/>
        </p:nvSpPr>
        <p:spPr>
          <a:xfrm>
            <a:off x="1573847" y="5599224"/>
            <a:ext cx="6309360" cy="68580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F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+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= (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→ 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A, 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→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C, 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→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ACE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)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 Light" panose="020F0302020204030204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A14340-D5F0-6F21-2B30-86322ECB43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50" t="53334" r="21702" b="40000"/>
          <a:stretch/>
        </p:blipFill>
        <p:spPr>
          <a:xfrm>
            <a:off x="888203" y="3994149"/>
            <a:ext cx="7367594" cy="11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65271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9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01081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What is a closure of attribute sets?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F43E17-C625-997F-D109-756B0E687A34}"/>
              </a:ext>
            </a:extLst>
          </p:cNvPr>
          <p:cNvSpPr txBox="1">
            <a:spLocks/>
          </p:cNvSpPr>
          <p:nvPr/>
        </p:nvSpPr>
        <p:spPr>
          <a:xfrm>
            <a:off x="190500" y="2286061"/>
            <a:ext cx="8763000" cy="1359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Given a set of attributes α, the closure of α under F 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of attributes that are functionally determined by α under 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denoted 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α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684066C-1BEA-3174-59DD-7CD63D6696E1}"/>
              </a:ext>
            </a:extLst>
          </p:cNvPr>
          <p:cNvSpPr/>
          <p:nvPr/>
        </p:nvSpPr>
        <p:spPr>
          <a:xfrm>
            <a:off x="571500" y="3689610"/>
            <a:ext cx="8001000" cy="3066591"/>
          </a:xfrm>
          <a:prstGeom prst="roundRect">
            <a:avLst>
              <a:gd name="adj" fmla="val 135"/>
            </a:avLst>
          </a:prstGeom>
          <a:solidFill>
            <a:srgbClr val="70AD47">
              <a:lumMod val="20000"/>
              <a:lumOff val="80000"/>
            </a:srgbClr>
          </a:solidFill>
          <a:ln w="12700">
            <a:solidFill>
              <a:srgbClr val="70AD47"/>
            </a:solidFill>
          </a:ln>
        </p:spPr>
        <p:txBody>
          <a:bodyPr vert="horz" lIns="91440" tIns="91440" rIns="91440" bIns="91440" rtlCol="0">
            <a:noAutofit/>
          </a:bodyPr>
          <a:lstStyle/>
          <a:p>
            <a:pPr marL="0" marR="0" lvl="1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Algorithm to compute α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, the closure of α under F</a:t>
            </a:r>
          </a:p>
          <a:p>
            <a:pPr marL="0" marR="0" lvl="2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Steps</a:t>
            </a:r>
          </a:p>
          <a:p>
            <a:pPr marL="1482725" marR="0" lvl="3" indent="-457200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result = α</a:t>
            </a:r>
          </a:p>
          <a:p>
            <a:pPr marL="1482725" marR="0" lvl="3" indent="-457200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while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changes to result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)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do</a:t>
            </a:r>
          </a:p>
          <a:p>
            <a:pPr marL="0" marR="0" lvl="4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for each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β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→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γ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in F do</a:t>
            </a:r>
          </a:p>
          <a:p>
            <a:pPr marL="0" marR="0" lvl="5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begin</a:t>
            </a:r>
          </a:p>
          <a:p>
            <a:pPr marL="0" marR="0" lvl="6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if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β ⊆ result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then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result = result U γ</a:t>
            </a:r>
          </a:p>
          <a:p>
            <a:pPr marL="0" marR="0" lvl="6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else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result = result</a:t>
            </a:r>
          </a:p>
          <a:p>
            <a:pPr marL="0" marR="0" lvl="5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end</a:t>
            </a: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CCC66095-6C04-06CF-9620-A7D128A6D5D7}"/>
              </a:ext>
            </a:extLst>
          </p:cNvPr>
          <p:cNvSpPr/>
          <p:nvPr/>
        </p:nvSpPr>
        <p:spPr>
          <a:xfrm>
            <a:off x="3733800" y="3135635"/>
            <a:ext cx="1143000" cy="553975"/>
          </a:xfrm>
          <a:prstGeom prst="roundRect">
            <a:avLst>
              <a:gd name="adj" fmla="val 0"/>
            </a:avLst>
          </a:prstGeom>
          <a:gradFill>
            <a:gsLst>
              <a:gs pos="10000">
                <a:srgbClr val="70AD47">
                  <a:lumMod val="50000"/>
                </a:srgbClr>
              </a:gs>
              <a:gs pos="100000">
                <a:srgbClr val="70AD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89949697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01081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Closure of attribute sets [Example]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1D18-6C46-F9E5-D598-D6C6DEA705F8}"/>
              </a:ext>
            </a:extLst>
          </p:cNvPr>
          <p:cNvSpPr txBox="1">
            <a:spLocks/>
          </p:cNvSpPr>
          <p:nvPr/>
        </p:nvSpPr>
        <p:spPr>
          <a:xfrm>
            <a:off x="0" y="2179002"/>
            <a:ext cx="9144000" cy="4526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the relation schema R = (A, B, C, G, H, I).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this relation, a set of functional dependencies F can be given as 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F = {A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CG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H, CG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I, B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H}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out the closure of (AG)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E958BAFD-8851-674D-AAFE-D3E7639E6791}"/>
              </a:ext>
            </a:extLst>
          </p:cNvPr>
          <p:cNvSpPr/>
          <p:nvPr/>
        </p:nvSpPr>
        <p:spPr>
          <a:xfrm>
            <a:off x="190500" y="4009701"/>
            <a:ext cx="4904312" cy="2572074"/>
          </a:xfrm>
          <a:prstGeom prst="roundRect">
            <a:avLst>
              <a:gd name="adj" fmla="val 135"/>
            </a:avLst>
          </a:prstGeom>
          <a:solidFill>
            <a:srgbClr val="70AD47">
              <a:lumMod val="20000"/>
              <a:lumOff val="80000"/>
            </a:srgbClr>
          </a:solidFill>
          <a:ln w="12700">
            <a:solidFill>
              <a:srgbClr val="70AD47"/>
            </a:solidFill>
          </a:ln>
        </p:spPr>
        <p:txBody>
          <a:bodyPr vert="horz" lIns="91440" tIns="91440" rIns="91440" bIns="91440" rtlCol="0">
            <a:noAutofit/>
          </a:bodyPr>
          <a:lstStyle/>
          <a:p>
            <a:pPr marL="0" marR="0" lvl="1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Algorithm to compute α</a:t>
            </a:r>
            <a:r>
              <a:rPr kumimoji="0" 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, the closure of α under F</a:t>
            </a:r>
          </a:p>
          <a:p>
            <a:pPr marL="0" marR="0" lvl="2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Steps</a:t>
            </a:r>
          </a:p>
          <a:p>
            <a:pPr marL="1482725" marR="0" lvl="3" indent="-457200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result = α</a:t>
            </a:r>
          </a:p>
          <a:p>
            <a:pPr marL="1482725" marR="0" lvl="3" indent="-457200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while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changes to result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)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do</a:t>
            </a:r>
          </a:p>
          <a:p>
            <a:pPr marL="0" marR="0" lvl="4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for each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β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→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γ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in F do</a:t>
            </a:r>
          </a:p>
          <a:p>
            <a:pPr marL="0" marR="0" lvl="5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begin</a:t>
            </a:r>
          </a:p>
          <a:p>
            <a:pPr marL="0" marR="0" lvl="6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if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β ⊆ result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then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result = result U γ</a:t>
            </a:r>
          </a:p>
          <a:p>
            <a:pPr marL="0" marR="0" lvl="6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else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result = result</a:t>
            </a:r>
          </a:p>
          <a:p>
            <a:pPr marL="0" marR="0" lvl="5" indent="-346075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end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68969DB3-5D37-36BD-0F2A-0E22780A6A4D}"/>
              </a:ext>
            </a:extLst>
          </p:cNvPr>
          <p:cNvSpPr/>
          <p:nvPr/>
        </p:nvSpPr>
        <p:spPr>
          <a:xfrm>
            <a:off x="5110052" y="3096571"/>
            <a:ext cx="3953192" cy="913130"/>
          </a:xfrm>
          <a:prstGeom prst="roundRect">
            <a:avLst>
              <a:gd name="adj" fmla="val 135"/>
            </a:avLst>
          </a:prstGeom>
          <a:solidFill>
            <a:srgbClr val="70AD47">
              <a:lumMod val="20000"/>
              <a:lumOff val="80000"/>
            </a:srgbClr>
          </a:solidFill>
          <a:ln w="12700">
            <a:solidFill>
              <a:srgbClr val="70AD47"/>
            </a:solidFill>
          </a:ln>
        </p:spPr>
        <p:txBody>
          <a:bodyPr vert="horz" lIns="91440" tIns="91440" rIns="91440" bIns="91440" rtlCol="0">
            <a:noAutofit/>
          </a:bodyPr>
          <a:lstStyle/>
          <a:p>
            <a:pPr marL="342900" marR="0" lvl="2" indent="-342900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Step 1.</a:t>
            </a:r>
          </a:p>
          <a:p>
            <a:pPr marL="342900" marR="0" lvl="3" indent="0" algn="just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	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result = α   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=&gt;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   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result = AG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E5DC53-8664-023D-27CA-6AA3BB142026}"/>
              </a:ext>
            </a:extLst>
          </p:cNvPr>
          <p:cNvSpPr txBox="1"/>
          <p:nvPr/>
        </p:nvSpPr>
        <p:spPr>
          <a:xfrm>
            <a:off x="5285312" y="5992456"/>
            <a:ext cx="3668188" cy="568675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AG</a:t>
            </a:r>
            <a:r>
              <a:rPr kumimoji="0" lang="en-US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+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= ABCGHI</a:t>
            </a:r>
            <a:r>
              <a:rPr kumimoji="0" lang="en-US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A35905E5-D962-CEA2-AF80-509583A10A42}"/>
              </a:ext>
            </a:extLst>
          </p:cNvPr>
          <p:cNvSpPr/>
          <p:nvPr/>
        </p:nvSpPr>
        <p:spPr>
          <a:xfrm>
            <a:off x="447675" y="3598438"/>
            <a:ext cx="1141412" cy="411263"/>
          </a:xfrm>
          <a:prstGeom prst="roundRect">
            <a:avLst>
              <a:gd name="adj" fmla="val 0"/>
            </a:avLst>
          </a:prstGeom>
          <a:gradFill>
            <a:gsLst>
              <a:gs pos="10000">
                <a:srgbClr val="70AD47">
                  <a:lumMod val="50000"/>
                </a:srgbClr>
              </a:gs>
              <a:gs pos="100000">
                <a:srgbClr val="70AD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783E6B-8F8D-A22A-E5C5-2F746B93D0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452" t="55620" r="4721" b="29065"/>
          <a:stretch/>
        </p:blipFill>
        <p:spPr>
          <a:xfrm>
            <a:off x="5220938" y="4087984"/>
            <a:ext cx="3842306" cy="18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57656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uiExpand="1" build="p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5862" y="30480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487486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</a:rPr>
              <a:t>Closure of attribute sets [Exercise]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9134-1781-8451-1A71-FB8A5BA2BEF2}"/>
              </a:ext>
            </a:extLst>
          </p:cNvPr>
          <p:cNvSpPr txBox="1">
            <a:spLocks/>
          </p:cNvSpPr>
          <p:nvPr/>
        </p:nvSpPr>
        <p:spPr>
          <a:xfrm>
            <a:off x="33867" y="2203446"/>
            <a:ext cx="7814733" cy="3167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Given functional dependencies (FDs) for relational schema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r>
              <a:rPr lang="en-US" noProof="0" dirty="0">
                <a:solidFill>
                  <a:sysClr val="windowText" lastClr="000000"/>
                </a:solidFill>
                <a:latin typeface="Calibri" panose="020F0502020204030204"/>
              </a:rPr>
              <a:t>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 = (A,B,C,D,E):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{A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BC,  CD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E,  B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D, 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A}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Closure for A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Closure for CD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Closure for B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Closure for BC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Closure for 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EC1CB6-B8A0-81B4-7A4B-0CBD1A475CDF}"/>
              </a:ext>
            </a:extLst>
          </p:cNvPr>
          <p:cNvSpPr txBox="1"/>
          <p:nvPr/>
        </p:nvSpPr>
        <p:spPr>
          <a:xfrm>
            <a:off x="5541433" y="3827251"/>
            <a:ext cx="2859617" cy="300534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A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+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= ABCDE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CD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+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= ABCDE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B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+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= BD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BC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+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= ABCDE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E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+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= ABCDE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2F188009-0447-EBC8-5EF4-EB107261D437}"/>
              </a:ext>
            </a:extLst>
          </p:cNvPr>
          <p:cNvSpPr/>
          <p:nvPr/>
        </p:nvSpPr>
        <p:spPr>
          <a:xfrm>
            <a:off x="6422601" y="3405945"/>
            <a:ext cx="1097280" cy="432000"/>
          </a:xfrm>
          <a:prstGeom prst="roundRect">
            <a:avLst>
              <a:gd name="adj" fmla="val 0"/>
            </a:avLst>
          </a:prstGeom>
          <a:gradFill>
            <a:gsLst>
              <a:gs pos="10000">
                <a:srgbClr val="70AD47">
                  <a:lumMod val="50000"/>
                </a:srgbClr>
              </a:gs>
              <a:gs pos="100000">
                <a:srgbClr val="70AD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Answer</a:t>
            </a:r>
          </a:p>
        </p:txBody>
      </p:sp>
    </p:spTree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IN" sz="4400" dirty="0">
                <a:solidFill>
                  <a:schemeClr val="bg1"/>
                </a:solidFill>
                <a:latin typeface="+mj-lt"/>
              </a:rPr>
              <a:t>Outline</a:t>
            </a:r>
            <a:endParaRPr lang="en-US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3077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0500" y="2574925"/>
            <a:ext cx="8763000" cy="33855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400" dirty="0"/>
              <a:t>Functional Dependency (FD) and its Types</a:t>
            </a:r>
            <a:r>
              <a:rPr lang="en-US" sz="2400" dirty="0"/>
              <a:t>	</a:t>
            </a:r>
            <a:endParaRPr lang="en-IN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Armstrong's axioms OR Inference rules</a:t>
            </a:r>
            <a:endParaRPr lang="en-IN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Closure of a set of FDs</a:t>
            </a:r>
            <a:endParaRPr lang="en-IN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/>
              <a:t>Closure of attribute sets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/>
              <a:t>Decomposition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/>
              <a:t>Anomaly and its types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/>
              <a:t>Normalization and normal forms</a:t>
            </a:r>
          </a:p>
          <a:p>
            <a:endParaRPr lang="en-IN" sz="2400" dirty="0"/>
          </a:p>
          <a:p>
            <a:pPr>
              <a:buFont typeface="Arial" pitchFamily="34" charset="0"/>
              <a:buChar char="•"/>
            </a:pPr>
            <a:endParaRPr lang="en-IN" sz="2200" dirty="0"/>
          </a:p>
        </p:txBody>
      </p:sp>
      <p:pic>
        <p:nvPicPr>
          <p:cNvPr id="3079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7742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effectLst/>
              </a:rPr>
              <a:t>What is decomposition?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C66405-2882-183C-B8BC-93674620FCCB}"/>
              </a:ext>
            </a:extLst>
          </p:cNvPr>
          <p:cNvSpPr txBox="1">
            <a:spLocks/>
          </p:cNvSpPr>
          <p:nvPr/>
        </p:nvSpPr>
        <p:spPr>
          <a:xfrm>
            <a:off x="114247" y="2250017"/>
            <a:ext cx="8822320" cy="3794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Decomposition is the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of breaking down given relation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into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or more relations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 R is replaced by two or more relations in such a way that: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new relation contains 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subset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attributes of R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Together, they all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 all tuples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attributes of R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 of decomposition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Lossy decomposition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Lossless decomposition (non-loss decomposition)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33337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effectLst/>
              </a:rPr>
              <a:t>Lossy decomposition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E1D06E-9A9C-C605-276C-136579C1CC3C}"/>
              </a:ext>
            </a:extLst>
          </p:cNvPr>
          <p:cNvSpPr txBox="1">
            <a:spLocks/>
          </p:cNvSpPr>
          <p:nvPr/>
        </p:nvSpPr>
        <p:spPr>
          <a:xfrm>
            <a:off x="-8467" y="2191807"/>
            <a:ext cx="5190068" cy="4513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decomposition of relation R into R1 and R2 is lossy when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of R1 and R2 does not yield the same relation as in 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also referred as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lossy-join decomposition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disadvantage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such kind of decomposition is that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information is lost during retrieval of original relation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practical point of view,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decomposition should not be lossy decomposition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3C43E-298A-6C69-47F5-1D7FF317DD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056" t="40555" r="3588" b="20000"/>
          <a:stretch/>
        </p:blipFill>
        <p:spPr>
          <a:xfrm>
            <a:off x="5181601" y="2241550"/>
            <a:ext cx="3980389" cy="428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8103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33337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effectLst/>
              </a:rPr>
              <a:t>Lossless decomposition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66ED6-57A5-B92E-47DE-1084D8F4FCD7}"/>
              </a:ext>
            </a:extLst>
          </p:cNvPr>
          <p:cNvSpPr txBox="1">
            <a:spLocks/>
          </p:cNvSpPr>
          <p:nvPr/>
        </p:nvSpPr>
        <p:spPr>
          <a:xfrm>
            <a:off x="25401" y="2371725"/>
            <a:ext cx="4775200" cy="4452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decomposition of relation R into R1 and R2 is lossless when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of R1 and R2 produces the same relation as in 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also referred as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non-additive (non-loss) decomposition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decompositions must be lossless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288E5C-5971-BD1E-682E-B3A9C76DD9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167" t="41389" r="5687" b="25556"/>
          <a:stretch/>
        </p:blipFill>
        <p:spPr>
          <a:xfrm>
            <a:off x="4900479" y="2561431"/>
            <a:ext cx="4143643" cy="39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81018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What is an anomaly in database design?</a:t>
            </a:r>
            <a:endParaRPr lang="en-IN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673E-B91E-AAB1-019B-C6FDD1329DD0}"/>
              </a:ext>
            </a:extLst>
          </p:cNvPr>
          <p:cNvSpPr txBox="1">
            <a:spLocks/>
          </p:cNvSpPr>
          <p:nvPr/>
        </p:nvSpPr>
        <p:spPr>
          <a:xfrm>
            <a:off x="163605" y="2362200"/>
            <a:ext cx="8776447" cy="4333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Anomalies are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problems that can occur in poorly planned, un-normalized database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where all the data are stored in one table.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three types of anomalies that can arise in the database because of redundancy are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 anomaly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 anomaly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/ Modification anomaly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489846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effectLst/>
              </a:rPr>
              <a:t>Insert anomaly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C20DEF-C5B6-880E-2A07-CB1301510B8E}"/>
              </a:ext>
            </a:extLst>
          </p:cNvPr>
          <p:cNvSpPr txBox="1">
            <a:spLocks/>
          </p:cNvSpPr>
          <p:nvPr/>
        </p:nvSpPr>
        <p:spPr>
          <a:xfrm>
            <a:off x="35858" y="2241550"/>
            <a:ext cx="9108141" cy="448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a relation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Emp_Dept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City, DID,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Manager) EID as a primary key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department (IT) has been started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the organization but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initially there is no employee appointed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that department.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want to insert that department detail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Emp_Dept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tuple for this department cannot be inserted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into this table as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EID will have NULL 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is not allowed because EID is primary 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kind of problem in the relation where some tuple cannot be inserted is known as insert anomaly.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2D5F92-A4E9-79DB-67F3-A4FD5EF250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173" t="44444" r="4389" b="40000"/>
          <a:stretch/>
        </p:blipFill>
        <p:spPr>
          <a:xfrm>
            <a:off x="190500" y="2577147"/>
            <a:ext cx="8853488" cy="17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01085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effectLst/>
              </a:rPr>
              <a:t>Delete anomaly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0BE6B2-48EF-AE65-7D13-E4990745DAE1}"/>
              </a:ext>
            </a:extLst>
          </p:cNvPr>
          <p:cNvSpPr txBox="1">
            <a:spLocks/>
          </p:cNvSpPr>
          <p:nvPr/>
        </p:nvSpPr>
        <p:spPr>
          <a:xfrm>
            <a:off x="99096" y="2185116"/>
            <a:ext cx="8822320" cy="494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a relation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Emp_Dept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City, DID,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Manager) EID as a primary key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consider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only one employee in some department (IT)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that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leaves the organization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we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to delete tuple of that employee (Jay).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in addition to that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about the department also deleted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kind of problem in the relation where deletion of some tuples can lead to loss of some other data not intended to be removed is known as delete anomaly.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C3C671-C9FC-D7EF-E639-52CF9AE3B0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304" t="45220" r="3589" b="41111"/>
          <a:stretch/>
        </p:blipFill>
        <p:spPr>
          <a:xfrm>
            <a:off x="222584" y="2849283"/>
            <a:ext cx="8763000" cy="15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78816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effectLst/>
              </a:rPr>
              <a:t>Update anomaly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A776C-88DB-D946-2C6F-F476F33727E7}"/>
              </a:ext>
            </a:extLst>
          </p:cNvPr>
          <p:cNvSpPr txBox="1">
            <a:spLocks/>
          </p:cNvSpPr>
          <p:nvPr/>
        </p:nvSpPr>
        <p:spPr>
          <a:xfrm>
            <a:off x="0" y="2330451"/>
            <a:ext cx="8953500" cy="4732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a relation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Emp_Dept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City,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Manager) EID as a primary key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of a (CE) department has changed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this requires that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in all the tuples corresponding to that department must be changed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reflect the new status.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we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 to update all the tuples of given department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then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different records of employee working in the same department might show different Manager lead to inconsistency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database.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A3002-1186-E08F-EE63-01A8C63ED3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305" t="45555" r="3587" b="37778"/>
          <a:stretch/>
        </p:blipFill>
        <p:spPr>
          <a:xfrm>
            <a:off x="167524" y="2908967"/>
            <a:ext cx="8785976" cy="190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524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How to deal with insert, delete and update anomaly</a:t>
            </a:r>
            <a:endParaRPr lang="en-IN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FA227B-88AC-EFA7-4E57-13CAC370CE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172" t="41111" r="4720" b="34444"/>
          <a:stretch/>
        </p:blipFill>
        <p:spPr>
          <a:xfrm>
            <a:off x="90271" y="2371725"/>
            <a:ext cx="8963458" cy="28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0990"/>
      </p:ext>
    </p:extLst>
  </p:cSld>
  <p:clrMapOvr>
    <a:masterClrMapping/>
  </p:clrMapOvr>
  <p:transition advTm="7742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effectLst/>
              </a:rPr>
              <a:t>What is normalization?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FDA767-7084-61FA-C7DC-01A159662F53}"/>
              </a:ext>
            </a:extLst>
          </p:cNvPr>
          <p:cNvSpPr txBox="1">
            <a:spLocks/>
          </p:cNvSpPr>
          <p:nvPr/>
        </p:nvSpPr>
        <p:spPr>
          <a:xfrm>
            <a:off x="39043" y="2326562"/>
            <a:ext cx="8822320" cy="4437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Normalization is the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of removing redundant data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tables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improve data integrity, scalability and storage efficiency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integrity (completeness, accuracy and consistency of data)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scalability (ability of a system to continue to function well in a growing amount of work)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 efficiency (ability to store and manage data that consumes the least amount of space)</a:t>
            </a:r>
          </a:p>
          <a:p>
            <a:pPr marL="4572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we do in normalization?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Normalization generally involves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splitting an existing table into multiple (more than one) tables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can be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re-joined or linked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each time a query is issued (executed).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61422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How many normal forms are there?</a:t>
            </a:r>
            <a:endParaRPr lang="en-IN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9CA83-51B6-5D96-098E-413653600286}"/>
              </a:ext>
            </a:extLst>
          </p:cNvPr>
          <p:cNvSpPr txBox="1">
            <a:spLocks/>
          </p:cNvSpPr>
          <p:nvPr/>
        </p:nvSpPr>
        <p:spPr>
          <a:xfrm>
            <a:off x="27432" y="2330450"/>
            <a:ext cx="9116568" cy="4527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 forms: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1NF (First normal form)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2NF (Second normal form)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3NF (Third normal form)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BCNF (Boyce–Codd normal form)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4NF (Forth normal form)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5NF (Fifth normal form)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317E3D9D-5D57-A271-0068-81559441A556}"/>
              </a:ext>
            </a:extLst>
          </p:cNvPr>
          <p:cNvSpPr/>
          <p:nvPr/>
        </p:nvSpPr>
        <p:spPr>
          <a:xfrm>
            <a:off x="408432" y="5204205"/>
            <a:ext cx="8278368" cy="1288670"/>
          </a:xfrm>
          <a:prstGeom prst="roundRect">
            <a:avLst>
              <a:gd name="adj" fmla="val 135"/>
            </a:avLst>
          </a:prstGeom>
          <a:solidFill>
            <a:srgbClr val="70AD47">
              <a:lumMod val="20000"/>
              <a:lumOff val="80000"/>
            </a:srgbClr>
          </a:solidFill>
          <a:ln w="12700">
            <a:solidFill>
              <a:srgbClr val="70AD47"/>
            </a:solidFill>
          </a:ln>
        </p:spPr>
        <p:txBody>
          <a:bodyPr vert="horz" lIns="91440" tIns="91440" rIns="91440" bIns="91440" rtlCol="0" anchor="ctr">
            <a:noAutofit/>
          </a:bodyPr>
          <a:lstStyle/>
          <a:p>
            <a:pPr marL="111125" marR="0" lvl="1" indent="0" algn="ctr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Tx/>
              <a:buNone/>
              <a:tabLst/>
              <a:defRPr/>
            </a:pP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As we move from 1NF to 5NF </a:t>
            </a:r>
            <a:r>
              <a:rPr kumimoji="0" lang="en-GB" sz="26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number of tables </a:t>
            </a: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and</a:t>
            </a:r>
            <a:r>
              <a:rPr kumimoji="0" lang="en-GB" sz="26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complexity increases </a:t>
            </a: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but </a:t>
            </a:r>
            <a:r>
              <a:rPr kumimoji="0" lang="en-GB" sz="26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redundancy decreases</a:t>
            </a: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.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758055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What is Functional Dependency(FD)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B5E775-2A08-0627-138D-EE32A3CA2275}"/>
              </a:ext>
            </a:extLst>
          </p:cNvPr>
          <p:cNvSpPr txBox="1">
            <a:spLocks/>
          </p:cNvSpPr>
          <p:nvPr/>
        </p:nvSpPr>
        <p:spPr>
          <a:xfrm>
            <a:off x="-1" y="2241550"/>
            <a:ext cx="9004607" cy="423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Let R be a relation schema having n attributes A1, A2, A3,…, An.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lang="en-US" sz="1800" dirty="0">
              <a:solidFill>
                <a:sysClr val="windowText" lastClr="000000"/>
              </a:solidFill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lang="en-US" sz="1800" dirty="0">
              <a:solidFill>
                <a:sysClr val="windowText" lastClr="000000"/>
              </a:solidFill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Let attributes X and Y are two subsets of attributes of relation R.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If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values of the X component of a tuple uniquely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(or functionally)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determine the values of the Y component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then there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functional dependency from X to 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This is denoted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X → 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i.e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RollNo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→ Name, SPI, BL).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It is referred as: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Y is functionally dependent on the 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X functionally determines 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32ACE5-9EFF-8A6B-6255-3E9C993EE9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81" y="3018292"/>
            <a:ext cx="2743438" cy="1707028"/>
          </a:xfrm>
          <a:prstGeom prst="rect">
            <a:avLst/>
          </a:prstGeom>
        </p:spPr>
      </p:pic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1068E361-6434-10DD-16DD-40BFF812BC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9510720"/>
              </p:ext>
            </p:extLst>
          </p:nvPr>
        </p:nvGraphicFramePr>
        <p:xfrm>
          <a:off x="522167" y="2502756"/>
          <a:ext cx="1066920" cy="51553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6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5536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effectLst/>
              </a:rPr>
              <a:t>1NF (First Normal Form)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64A0C4-D9A2-5574-8A6D-C8697F450B22}"/>
              </a:ext>
            </a:extLst>
          </p:cNvPr>
          <p:cNvSpPr txBox="1">
            <a:spLocks/>
          </p:cNvSpPr>
          <p:nvPr/>
        </p:nvSpPr>
        <p:spPr>
          <a:xfrm>
            <a:off x="30480" y="2306066"/>
            <a:ext cx="8923020" cy="4247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 for 1NF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first normal form (1NF) if and only if it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 contain any composite attribute or multi-valued attributes or their combinations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first normal form (1NF) if and only if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underlying domains contain atomic values only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5721415-33E2-4DFE-C43A-F65AA99CC83B}"/>
              </a:ext>
            </a:extLst>
          </p:cNvPr>
          <p:cNvSpPr/>
          <p:nvPr/>
        </p:nvSpPr>
        <p:spPr>
          <a:xfrm>
            <a:off x="408432" y="2893187"/>
            <a:ext cx="8049768" cy="864426"/>
          </a:xfrm>
          <a:prstGeom prst="roundRect">
            <a:avLst>
              <a:gd name="adj" fmla="val 135"/>
            </a:avLst>
          </a:prstGeom>
          <a:solidFill>
            <a:srgbClr val="70AD47">
              <a:lumMod val="20000"/>
              <a:lumOff val="80000"/>
            </a:srgbClr>
          </a:solidFill>
          <a:ln w="12700">
            <a:solidFill>
              <a:srgbClr val="70AD47"/>
            </a:solidFill>
          </a:ln>
        </p:spPr>
        <p:txBody>
          <a:bodyPr vert="horz" lIns="91440" tIns="91440" rIns="91440" bIns="91440" rtlCol="0" anchor="ctr">
            <a:noAutofit/>
          </a:bodyPr>
          <a:lstStyle/>
          <a:p>
            <a:pPr marL="111125" marR="0" lvl="1" indent="0" algn="ctr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Tx/>
              <a:buNone/>
              <a:tabLst/>
              <a:defRPr/>
            </a:pP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Each </a:t>
            </a:r>
            <a:r>
              <a:rPr kumimoji="0" lang="en-GB" sz="26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cells of a table should contain a single value</a:t>
            </a: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.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839743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1NF (First Normal Form) [Example - Composite attribute]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51F445-C809-3679-CE79-8309F9647B3B}"/>
              </a:ext>
            </a:extLst>
          </p:cNvPr>
          <p:cNvSpPr txBox="1">
            <a:spLocks/>
          </p:cNvSpPr>
          <p:nvPr/>
        </p:nvSpPr>
        <p:spPr>
          <a:xfrm>
            <a:off x="131180" y="1557338"/>
            <a:ext cx="8822320" cy="5486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It is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difficult to retrieve the list of customers living in ’Jamnagar’ city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customer table.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reason is that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address attribute is composite attribute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which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contains road name as well as city name in single cell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possible that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 name word is also there in road name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our example, ’Jamnagar’ word occurs in both records, in first record it is a part of road name and in second one it is the name of city.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A6347F68-8BBD-1072-8AEB-3486B9C84507}"/>
              </a:ext>
            </a:extLst>
          </p:cNvPr>
          <p:cNvSpPr/>
          <p:nvPr/>
        </p:nvSpPr>
        <p:spPr>
          <a:xfrm>
            <a:off x="3592650" y="2403475"/>
            <a:ext cx="5420170" cy="1482000"/>
          </a:xfrm>
          <a:prstGeom prst="roundRect">
            <a:avLst>
              <a:gd name="adj" fmla="val 135"/>
            </a:avLst>
          </a:prstGeom>
          <a:noFill/>
          <a:ln w="12700">
            <a:noFill/>
          </a:ln>
        </p:spPr>
        <p:txBody>
          <a:bodyPr vert="horz" lIns="91440" tIns="91440" rIns="91440" bIns="91440" rtlCol="0" anchor="ctr">
            <a:noAutofit/>
          </a:bodyPr>
          <a:lstStyle/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In customer relation </a:t>
            </a:r>
            <a:r>
              <a:rPr lang="en-GB" b="1" dirty="0">
                <a:solidFill>
                  <a:srgbClr val="70AD47"/>
                </a:solidFill>
                <a:latin typeface="Calibri" panose="020F0502020204030204"/>
                <a:cs typeface="+mn-cs"/>
              </a:rPr>
              <a:t>address is composite attribute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which is further divided into sub-attributes as “Road” and “City”.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So customer relation is not in 1NF.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5D6AE0-D757-C4BA-19F7-C0E8625478F1}"/>
              </a:ext>
            </a:extLst>
          </p:cNvPr>
          <p:cNvCxnSpPr>
            <a:cxnSpLocks/>
          </p:cNvCxnSpPr>
          <p:nvPr/>
        </p:nvCxnSpPr>
        <p:spPr>
          <a:xfrm>
            <a:off x="63608" y="4114800"/>
            <a:ext cx="89492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6663CF-83F5-7BE8-EEEE-09FD5D21E820}"/>
              </a:ext>
            </a:extLst>
          </p:cNvPr>
          <p:cNvCxnSpPr>
            <a:cxnSpLocks/>
          </p:cNvCxnSpPr>
          <p:nvPr/>
        </p:nvCxnSpPr>
        <p:spPr>
          <a:xfrm flipV="1">
            <a:off x="3592650" y="2175300"/>
            <a:ext cx="0" cy="19383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D5E81E-0099-FE15-BF28-20155DDC44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304" t="41528" r="54528" b="43344"/>
          <a:stretch/>
        </p:blipFill>
        <p:spPr>
          <a:xfrm>
            <a:off x="147831" y="2234430"/>
            <a:ext cx="3254319" cy="18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24451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1NF (First Normal Form) [Example - Composite attribute]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BD16ED-1E4C-8406-8828-81F2EC64A2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040" t="41111" r="3282" b="20000"/>
          <a:stretch/>
        </p:blipFill>
        <p:spPr>
          <a:xfrm>
            <a:off x="0" y="2241550"/>
            <a:ext cx="9144000" cy="44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40865"/>
      </p:ext>
    </p:extLst>
  </p:cSld>
  <p:clrMapOvr>
    <a:masterClrMapping/>
  </p:clrMapOvr>
  <p:transition advTm="7742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1NF (First Normal Form) [Example - Multivalued attribute]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DB21E-0E97-1D85-ECDA-F535F553E7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333" t="39221" r="19167" b="22281"/>
          <a:stretch/>
        </p:blipFill>
        <p:spPr>
          <a:xfrm>
            <a:off x="141732" y="2371725"/>
            <a:ext cx="901255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3893"/>
      </p:ext>
    </p:extLst>
  </p:cSld>
  <p:clrMapOvr>
    <a:masterClrMapping/>
  </p:clrMapOvr>
  <p:transition advTm="7742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1NF (First Normal Form) [Example - Multivalued attribute]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4FF9D-A73A-FF15-6DF9-CAB37EC01A7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30" t="43287" r="8087" b="26667"/>
          <a:stretch/>
        </p:blipFill>
        <p:spPr>
          <a:xfrm>
            <a:off x="72603" y="2362200"/>
            <a:ext cx="8998794" cy="392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90527"/>
      </p:ext>
    </p:extLst>
  </p:cSld>
  <p:clrMapOvr>
    <a:masterClrMapping/>
  </p:clrMapOvr>
  <p:transition advTm="7742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2NF (Second Normal Form)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A6A12-25A3-CA1A-29F6-63AFDB45B694}"/>
              </a:ext>
            </a:extLst>
          </p:cNvPr>
          <p:cNvSpPr txBox="1">
            <a:spLocks/>
          </p:cNvSpPr>
          <p:nvPr/>
        </p:nvSpPr>
        <p:spPr>
          <a:xfrm>
            <a:off x="0" y="2241550"/>
            <a:ext cx="8953500" cy="4311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 for 2NF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second normal form (2NF)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and only if it is in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1NF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non-primary key attribute is fully dependent on the primary key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second normal form (2NF)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and only if it is in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1NF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any non-primary key attribute is partially dependent on the primary key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F03EF3E9-B239-8C27-E188-65EE0BBB259B}"/>
              </a:ext>
            </a:extLst>
          </p:cNvPr>
          <p:cNvSpPr/>
          <p:nvPr/>
        </p:nvSpPr>
        <p:spPr>
          <a:xfrm>
            <a:off x="249494" y="2745279"/>
            <a:ext cx="8361106" cy="683721"/>
          </a:xfrm>
          <a:prstGeom prst="roundRect">
            <a:avLst>
              <a:gd name="adj" fmla="val 135"/>
            </a:avLst>
          </a:prstGeom>
          <a:solidFill>
            <a:srgbClr val="70AD47">
              <a:lumMod val="20000"/>
              <a:lumOff val="80000"/>
            </a:srgbClr>
          </a:solidFill>
          <a:ln w="12700">
            <a:solidFill>
              <a:srgbClr val="70AD47"/>
            </a:solidFill>
          </a:ln>
        </p:spPr>
        <p:txBody>
          <a:bodyPr vert="horz" lIns="91440" tIns="91440" rIns="91440" bIns="91440" rtlCol="0" anchor="ctr">
            <a:noAutofit/>
          </a:bodyPr>
          <a:lstStyle/>
          <a:p>
            <a:pPr marL="111125" marR="0" lvl="1" indent="0" algn="ctr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It is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in 1NF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and each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table should contain a single primary key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.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302557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2NF (Second Normal Form)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A76651-031F-F443-9B9C-D75BC674158C}"/>
              </a:ext>
            </a:extLst>
          </p:cNvPr>
          <p:cNvSpPr txBox="1">
            <a:spLocks/>
          </p:cNvSpPr>
          <p:nvPr/>
        </p:nvSpPr>
        <p:spPr>
          <a:xfrm>
            <a:off x="65590" y="1964531"/>
            <a:ext cx="9012820" cy="4893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FD1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{CID, ANO}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{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AccesssDate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Balance,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BranchName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FD2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{Balance,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BranchName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Balance and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BranchName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partial dependent on primary key (CID + ANO)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So customer relation is not in 2NF.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775235-A7A0-372B-C2E3-AF44C78151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987" t="44047" r="8103" b="39286"/>
          <a:stretch/>
        </p:blipFill>
        <p:spPr>
          <a:xfrm>
            <a:off x="0" y="2333425"/>
            <a:ext cx="9022310" cy="21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3232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2NF (Second Normal Form)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775235-A7A0-372B-C2E3-AF44C78151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987" t="44047" r="8103" b="39286"/>
          <a:stretch/>
        </p:blipFill>
        <p:spPr>
          <a:xfrm>
            <a:off x="0" y="2333425"/>
            <a:ext cx="9022310" cy="21911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A84B-7115-29B8-C004-9EB4247819D9}"/>
              </a:ext>
            </a:extLst>
          </p:cNvPr>
          <p:cNvSpPr txBox="1">
            <a:spLocks/>
          </p:cNvSpPr>
          <p:nvPr/>
        </p:nvSpPr>
        <p:spPr>
          <a:xfrm>
            <a:off x="34405" y="1687513"/>
            <a:ext cx="9075190" cy="48625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case of a joint account multiple (more than one) customers have common (one) accounts.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 account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’A01’ is operated jointly by two customers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says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’C01’ and ’C02’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then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values for attributes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Balance and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BranchName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be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duplicated in two different tuples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customers ’C01’ and ’C02’.</a:t>
            </a:r>
          </a:p>
        </p:txBody>
      </p:sp>
    </p:spTree>
    <p:extLst>
      <p:ext uri="{BB962C8B-B14F-4D97-AF65-F5344CB8AC3E}">
        <p14:creationId xmlns:p14="http://schemas.microsoft.com/office/powerpoint/2010/main" val="4075242888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2NF (Second Normal Form)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8FD2-800C-A056-401F-97F81D9B3C5C}"/>
              </a:ext>
            </a:extLst>
          </p:cNvPr>
          <p:cNvSpPr txBox="1">
            <a:spLocks/>
          </p:cNvSpPr>
          <p:nvPr/>
        </p:nvSpPr>
        <p:spPr>
          <a:xfrm>
            <a:off x="-31611" y="1342304"/>
            <a:ext cx="8985111" cy="5584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Decompose relation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such a way that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resultant relations do not have any partial FD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partial dependent attributes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the relation that violets 2NF.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 them in separate relation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along with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prime attribute on which they are fully dependent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primary key of new relation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be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on which it is fully dependent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other attributes same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in that table with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primary key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E4B0A-A7FE-CBF5-8B09-610D2144D4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777" t="43056" r="8086" b="38889"/>
          <a:stretch/>
        </p:blipFill>
        <p:spPr>
          <a:xfrm>
            <a:off x="318438" y="2308723"/>
            <a:ext cx="8507123" cy="22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65778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3NF (Third Normal Form)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ECA8C7-1F54-FD85-49B6-FD04027956B2}"/>
              </a:ext>
            </a:extLst>
          </p:cNvPr>
          <p:cNvSpPr txBox="1">
            <a:spLocks/>
          </p:cNvSpPr>
          <p:nvPr/>
        </p:nvSpPr>
        <p:spPr>
          <a:xfrm>
            <a:off x="15240" y="2200275"/>
            <a:ext cx="9128760" cy="4352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 for 3NF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third normal form (3NF)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and only if it is in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2NF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non-key attribute is non-transitively dependent on the primary key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third normal form (3NF)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and only if it is in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2NF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any non-key attribute is transitively dependent on the primary key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909A0DAD-CFB1-7AFD-0E90-114447CD18D0}"/>
              </a:ext>
            </a:extLst>
          </p:cNvPr>
          <p:cNvSpPr/>
          <p:nvPr/>
        </p:nvSpPr>
        <p:spPr>
          <a:xfrm>
            <a:off x="1104900" y="2590007"/>
            <a:ext cx="6934200" cy="419893"/>
          </a:xfrm>
          <a:prstGeom prst="roundRect">
            <a:avLst>
              <a:gd name="adj" fmla="val 135"/>
            </a:avLst>
          </a:prstGeom>
          <a:solidFill>
            <a:srgbClr val="70AD47">
              <a:lumMod val="20000"/>
              <a:lumOff val="80000"/>
            </a:srgbClr>
          </a:solidFill>
          <a:ln w="12700">
            <a:solidFill>
              <a:srgbClr val="70AD47"/>
            </a:solidFill>
          </a:ln>
        </p:spPr>
        <p:txBody>
          <a:bodyPr vert="horz" lIns="91440" tIns="91440" rIns="91440" bIns="91440" rtlCol="0" anchor="ctr">
            <a:noAutofit/>
          </a:bodyPr>
          <a:lstStyle/>
          <a:p>
            <a:pPr marL="111125" marR="0" lvl="1" indent="0" algn="ctr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It is in 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2NF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and there is 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no transitive dependency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171C1FD0-D747-A27E-13AE-EAA2C92A76AA}"/>
              </a:ext>
            </a:extLst>
          </p:cNvPr>
          <p:cNvSpPr/>
          <p:nvPr/>
        </p:nvSpPr>
        <p:spPr>
          <a:xfrm>
            <a:off x="902208" y="3278786"/>
            <a:ext cx="7784592" cy="554037"/>
          </a:xfrm>
          <a:prstGeom prst="roundRect">
            <a:avLst>
              <a:gd name="adj" fmla="val 135"/>
            </a:avLst>
          </a:prstGeom>
          <a:solidFill>
            <a:srgbClr val="70AD47">
              <a:lumMod val="20000"/>
              <a:lumOff val="80000"/>
            </a:srgbClr>
          </a:solidFill>
          <a:ln w="12700">
            <a:solidFill>
              <a:srgbClr val="70AD47"/>
            </a:solidFill>
          </a:ln>
        </p:spPr>
        <p:txBody>
          <a:bodyPr vert="horz" lIns="91440" tIns="91440" rIns="91440" bIns="91440" rtlCol="0" anchor="ctr">
            <a:noAutofit/>
          </a:bodyPr>
          <a:lstStyle/>
          <a:p>
            <a:pPr marL="111125" marR="0" lvl="1" indent="0" algn="ctr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(Transitive dependency???) 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→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B &amp; B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→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C 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then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A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→</a:t>
            </a: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C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2DCDC6-02A7-87C6-EBE6-AE85664CE9AA}"/>
              </a:ext>
            </a:extLst>
          </p:cNvPr>
          <p:cNvCxnSpPr>
            <a:cxnSpLocks/>
          </p:cNvCxnSpPr>
          <p:nvPr/>
        </p:nvCxnSpPr>
        <p:spPr>
          <a:xfrm>
            <a:off x="127217" y="4114800"/>
            <a:ext cx="88262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671881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lang="en-US" sz="2800" dirty="0">
                <a:solidFill>
                  <a:schemeClr val="bg1"/>
                </a:solidFill>
              </a:rPr>
              <a:t>Diagrammatic representation of Functional Dependency (FD)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8B50E2-7B12-C943-B65A-C827F9831D88}"/>
              </a:ext>
            </a:extLst>
          </p:cNvPr>
          <p:cNvSpPr txBox="1">
            <a:spLocks/>
          </p:cNvSpPr>
          <p:nvPr/>
        </p:nvSpPr>
        <p:spPr>
          <a:xfrm>
            <a:off x="131181" y="863444"/>
            <a:ext cx="8822320" cy="6037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the relation Account(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balance, branch).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determine balance and branch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So, there is a functional dependency 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balance and branch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be denoted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{balance, branch}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CD541B-B834-3656-3C63-0D6825BDB5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436" t="42201" r="25097" b="45210"/>
          <a:stretch/>
        </p:blipFill>
        <p:spPr>
          <a:xfrm>
            <a:off x="1371600" y="2350790"/>
            <a:ext cx="7010400" cy="1621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9915C-4CFF-20FC-9C12-034B74F106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832" t="67929" r="34152" b="22707"/>
          <a:stretch/>
        </p:blipFill>
        <p:spPr>
          <a:xfrm>
            <a:off x="1371600" y="5400163"/>
            <a:ext cx="5648325" cy="1252603"/>
          </a:xfrm>
          <a:prstGeom prst="rect">
            <a:avLst/>
          </a:prstGeom>
        </p:spPr>
      </p:pic>
    </p:spTree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  <a:effectLst/>
              </a:rPr>
              <a:t>3NF (Third Normal Form)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BB7C9-9208-C5F9-D494-BC7BB2D2DAA3}"/>
              </a:ext>
            </a:extLst>
          </p:cNvPr>
          <p:cNvSpPr txBox="1">
            <a:spLocks/>
          </p:cNvSpPr>
          <p:nvPr/>
        </p:nvSpPr>
        <p:spPr>
          <a:xfrm>
            <a:off x="95250" y="1557338"/>
            <a:ext cx="8953500" cy="5456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FD1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{Balance,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BranchName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BranchAddress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FD2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BranchName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BranchAddress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AccountNO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BranchAddress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(Using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Transitivity rule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BranchAddress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transitive depend on primary key (ANO)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So customer relation is not in 3NF.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987E3-72D8-342A-6825-B6675045C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30" t="43288" r="8087" b="38888"/>
          <a:stretch/>
        </p:blipFill>
        <p:spPr>
          <a:xfrm>
            <a:off x="267526" y="2407007"/>
            <a:ext cx="8572500" cy="221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53762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  <a:effectLst/>
              </a:rPr>
              <a:t>3NF (Third Normal Form)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987E3-72D8-342A-6825-B6675045C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30" t="43288" r="8087" b="38888"/>
          <a:stretch/>
        </p:blipFill>
        <p:spPr>
          <a:xfrm>
            <a:off x="267526" y="2407007"/>
            <a:ext cx="8572500" cy="221801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21712C-AC6A-C208-AE67-0BB10CB66B19}"/>
              </a:ext>
            </a:extLst>
          </p:cNvPr>
          <p:cNvSpPr txBox="1">
            <a:spLocks/>
          </p:cNvSpPr>
          <p:nvPr/>
        </p:nvSpPr>
        <p:spPr>
          <a:xfrm>
            <a:off x="160840" y="1749270"/>
            <a:ext cx="8822320" cy="5232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this relation,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 address will be stored repeatedly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each account of the same branch which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occupies more space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145939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  <a:effectLst/>
              </a:rPr>
              <a:t>3NF (Third Normal Form)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EAFE5-5346-E686-E616-439A868EC1EA}"/>
              </a:ext>
            </a:extLst>
          </p:cNvPr>
          <p:cNvSpPr txBox="1">
            <a:spLocks/>
          </p:cNvSpPr>
          <p:nvPr/>
        </p:nvSpPr>
        <p:spPr>
          <a:xfrm>
            <a:off x="-59320" y="1687513"/>
            <a:ext cx="9144000" cy="4865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Decompose relation in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such a way that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resultant relations do not have any transitive FD.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transitive dependent attributes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the relation that violets 3NF.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 them in a new relation along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non-prime attributes due to which transitive dependency occurred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primary key of the new relation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non-prime attributes due to which transitive dependency occurred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other attributes same as in the table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primary key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prime attributes of other relation into it as a foreign key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43C0C-3809-AD5B-FC3E-D609DC5BC4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30" t="43287" r="8087" b="40000"/>
          <a:stretch/>
        </p:blipFill>
        <p:spPr>
          <a:xfrm>
            <a:off x="59320" y="2231264"/>
            <a:ext cx="9020062" cy="21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0188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BCNF (Boyce-Codd Normal Form)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8DEAB6-29EB-428A-23E1-69318BAB39C4}"/>
              </a:ext>
            </a:extLst>
          </p:cNvPr>
          <p:cNvSpPr txBox="1">
            <a:spLocks/>
          </p:cNvSpPr>
          <p:nvPr/>
        </p:nvSpPr>
        <p:spPr>
          <a:xfrm>
            <a:off x="0" y="2241551"/>
            <a:ext cx="9144000" cy="4659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Boyce-Codd normal form (BCNF)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and only if it is in 3NF and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every functional dependency X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Y, X should be the primary key of the table.	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Boyce-Codd normal form (BCNF)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and only if it is in 3NF and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prime key attribute is non-transitively dependent on the primary key		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</a:p>
          <a:p>
            <a:pPr marL="255588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Boyce-Codd normal form (BCNF)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and only if it is in 3NF and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any prime key attribute is transitively dependent on the primary key</a:t>
            </a:r>
          </a:p>
          <a:p>
            <a:pPr marL="255588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6F225C-D492-8584-9762-1490BA4C81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30" t="43056" r="8087" b="43333"/>
          <a:stretch/>
        </p:blipFill>
        <p:spPr>
          <a:xfrm>
            <a:off x="190500" y="2330450"/>
            <a:ext cx="8572500" cy="16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59925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BCNF (Boyce-Codd Normal Form)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0EF9A2-52EE-4F4F-1E2C-A0D7BEFB93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30" t="43055" r="8087" b="24607"/>
          <a:stretch/>
        </p:blipFill>
        <p:spPr>
          <a:xfrm>
            <a:off x="0" y="2238502"/>
            <a:ext cx="9029190" cy="42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54349"/>
      </p:ext>
    </p:extLst>
  </p:cSld>
  <p:clrMapOvr>
    <a:masterClrMapping/>
  </p:clrMapOvr>
  <p:transition advTm="7742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BCNF (Boyce-Codd Normal Form)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437C05-7D72-6161-3206-F6660F2B04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30" t="43055" r="8086" b="22708"/>
          <a:stretch/>
        </p:blipFill>
        <p:spPr>
          <a:xfrm>
            <a:off x="12192" y="2208846"/>
            <a:ext cx="9048238" cy="44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35266"/>
      </p:ext>
    </p:extLst>
  </p:cSld>
  <p:clrMapOvr>
    <a:masterClrMapping/>
  </p:clrMapOvr>
  <p:transition advTm="7742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Multivalued dependency (MVD)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6C0D430-CE41-3ABE-7AB0-AA775B78FF89}"/>
              </a:ext>
            </a:extLst>
          </p:cNvPr>
          <p:cNvSpPr txBox="1">
            <a:spLocks/>
          </p:cNvSpPr>
          <p:nvPr/>
        </p:nvSpPr>
        <p:spPr>
          <a:xfrm>
            <a:off x="0" y="2241550"/>
            <a:ext cx="8953500" cy="4616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a dependency X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Y, if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a single value of X, multiple values of Y exists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then the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may have multi-valued dependency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Multivalued dependency (MVD)  is denoted by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→→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Multivalued dependency (MVD)  is represented as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→→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A30529-1155-C9F1-4861-CF9A81535A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398896"/>
              </p:ext>
            </p:extLst>
          </p:nvPr>
        </p:nvGraphicFramePr>
        <p:xfrm>
          <a:off x="709867" y="3192018"/>
          <a:ext cx="2510790" cy="2057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l"/>
                      <a:r>
                        <a:rPr lang="en-US" sz="1800" u="sng" kern="1200">
                          <a:solidFill>
                            <a:schemeClr val="tx1"/>
                          </a:solidFill>
                        </a:rPr>
                        <a:t>RNO</a:t>
                      </a:r>
                      <a:endParaRPr lang="en-US" sz="1800" b="1" u="sng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Faculty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DS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Patel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DBMS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Patel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DS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Shah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I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I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DBMS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ct val="0"/>
                        </a:spcAft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Shah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A7CDDF9-8DA7-CB6B-FD0C-BED972A251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337159"/>
              </p:ext>
            </p:extLst>
          </p:nvPr>
        </p:nvGraphicFramePr>
        <p:xfrm>
          <a:off x="709867" y="2827020"/>
          <a:ext cx="1121093" cy="3657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21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958991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4NF (Forth Normal Form)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A21F8D-9FF6-7636-8A70-EEE392A669C4}"/>
              </a:ext>
            </a:extLst>
          </p:cNvPr>
          <p:cNvSpPr txBox="1">
            <a:spLocks/>
          </p:cNvSpPr>
          <p:nvPr/>
        </p:nvSpPr>
        <p:spPr>
          <a:xfrm>
            <a:off x="0" y="2197227"/>
            <a:ext cx="8822320" cy="5842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 for 4NF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fourth normal form (4NF)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and only if it is in 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BCNF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no multivalued dependencies</a:t>
            </a:r>
          </a:p>
          <a:p>
            <a:pPr marL="4572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Above student table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multivalued dependency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So student table is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in 4NF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7D780B-C2C2-9949-93B7-F34EF69359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057" t="52222" r="29044" b="31112"/>
          <a:stretch/>
        </p:blipFill>
        <p:spPr>
          <a:xfrm>
            <a:off x="820092" y="3674048"/>
            <a:ext cx="6382332" cy="22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31007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Functional dependency &amp; Multivalued dependency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648F8-6F69-FD04-13A6-9EBBDE6747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30" t="43054" r="8087" b="30002"/>
          <a:stretch/>
        </p:blipFill>
        <p:spPr>
          <a:xfrm>
            <a:off x="0" y="2371725"/>
            <a:ext cx="9044961" cy="35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9267"/>
      </p:ext>
    </p:extLst>
  </p:cSld>
  <p:clrMapOvr>
    <a:masterClrMapping/>
  </p:clrMapOvr>
  <p:transition advTm="7742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5NF (Fifth Normal Form)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FC0F65-B434-D2AE-7EBF-A6D67B86A9BF}"/>
              </a:ext>
            </a:extLst>
          </p:cNvPr>
          <p:cNvSpPr txBox="1">
            <a:spLocks/>
          </p:cNvSpPr>
          <p:nvPr/>
        </p:nvSpPr>
        <p:spPr>
          <a:xfrm>
            <a:off x="0" y="2200275"/>
            <a:ext cx="9144000" cy="4123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 for 5NF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relation R is in fifth normal form (5NF)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and only if it is in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4NF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cannot have a lossless decomposition in to any number of smaller tables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(relations).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7DCBD-272D-2244-39E0-41DE78CAD4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455" y="3757613"/>
            <a:ext cx="3058981" cy="3029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C2C20-BD33-E8A1-B54D-9191B40357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429" y="3476229"/>
            <a:ext cx="1591141" cy="400256"/>
          </a:xfrm>
          <a:prstGeom prst="rect">
            <a:avLst/>
          </a:prstGeom>
        </p:spPr>
      </p:pic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D13F592C-C294-0E92-A801-677F7F9476E2}"/>
              </a:ext>
            </a:extLst>
          </p:cNvPr>
          <p:cNvSpPr/>
          <p:nvPr/>
        </p:nvSpPr>
        <p:spPr>
          <a:xfrm>
            <a:off x="3551618" y="4217458"/>
            <a:ext cx="5430838" cy="953029"/>
          </a:xfrm>
          <a:prstGeom prst="roundRect">
            <a:avLst>
              <a:gd name="adj" fmla="val 6432"/>
            </a:avLst>
          </a:prstGeom>
          <a:solidFill>
            <a:srgbClr val="70AD47">
              <a:lumMod val="20000"/>
              <a:lumOff val="80000"/>
            </a:srgbClr>
          </a:solidFill>
          <a:ln w="12700">
            <a:solidFill>
              <a:srgbClr val="70AD47"/>
            </a:solidFill>
          </a:ln>
        </p:spPr>
        <p:txBody>
          <a:bodyPr vert="horz" lIns="91440" tIns="91440" rIns="91440" bIns="9144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Student_Result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relation is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further decomposed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into sub-relations. So the above relation is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not in 5NF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.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712394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lang="en-US" sz="4000" b="1" dirty="0">
                <a:solidFill>
                  <a:schemeClr val="bg1"/>
                </a:solidFill>
              </a:rPr>
              <a:t>Types of Functional Dependency (FD)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7FDA-12F2-214D-CC93-1A9151322524}"/>
              </a:ext>
            </a:extLst>
          </p:cNvPr>
          <p:cNvSpPr txBox="1">
            <a:spLocks/>
          </p:cNvSpPr>
          <p:nvPr/>
        </p:nvSpPr>
        <p:spPr>
          <a:xfrm>
            <a:off x="0" y="2289174"/>
            <a:ext cx="8953500" cy="434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Functional Dependency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relation, the attribute B is fully functional dependent on A if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is functionally dependent on A, but not on any proper subset of 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{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SPI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all three 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Roll_No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Department_Name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to find SPI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Partial Functional Dependency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relation, the attribute B is partial functional dependent on A if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is functionally dependent on A as well as on any proper subset of 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there is some attribute that can be removed from A and the still dependency holds then it is partial functional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dependancy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{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Enrollment_No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Enrollment_No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sufficient to find SPI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not required to find SPI.</a:t>
            </a:r>
          </a:p>
        </p:txBody>
      </p:sp>
    </p:spTree>
    <p:extLst>
      <p:ext uri="{BB962C8B-B14F-4D97-AF65-F5344CB8AC3E}">
        <p14:creationId xmlns:p14="http://schemas.microsoft.com/office/powerpoint/2010/main" val="959331240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5NF (Fifth Normal Form)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AA79F6-713D-6DDA-B041-EB10C3881D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058" t="50000" r="8087" b="22708"/>
          <a:stretch/>
        </p:blipFill>
        <p:spPr>
          <a:xfrm>
            <a:off x="0" y="2371725"/>
            <a:ext cx="8986330" cy="36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91096"/>
      </p:ext>
    </p:extLst>
  </p:cSld>
  <p:clrMapOvr>
    <a:masterClrMapping/>
  </p:clrMapOvr>
  <p:transition advTm="7742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How to find key?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C08B4AE-24F9-41BF-3518-38ABABF5EE86}"/>
              </a:ext>
            </a:extLst>
          </p:cNvPr>
          <p:cNvSpPr txBox="1">
            <a:spLocks/>
          </p:cNvSpPr>
          <p:nvPr/>
        </p:nvSpPr>
        <p:spPr>
          <a:xfrm>
            <a:off x="0" y="2514600"/>
            <a:ext cx="8763000" cy="388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 to find key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attribute is a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of key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if it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 occur on any side of FD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attribute is a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of key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if it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occurs on the left-hand side of an FD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but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 occurs on the right-hand side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attribute is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a part of key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if it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occurs on the right-hand side of an FD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but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 occurs on the left-hand side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attribute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be a part of key or not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if it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occurs on the both side of an FD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015241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How to find key?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2A795C2-DB8A-6404-E9C2-4C368FA8EA61}"/>
              </a:ext>
            </a:extLst>
          </p:cNvPr>
          <p:cNvSpPr txBox="1">
            <a:spLocks/>
          </p:cNvSpPr>
          <p:nvPr/>
        </p:nvSpPr>
        <p:spPr>
          <a:xfrm>
            <a:off x="0" y="2241550"/>
            <a:ext cx="9144000" cy="4159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a relation R with attributes ABCD with FDs C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A, B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C. Find keys for relation R.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occur on any side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FDs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 √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occurs on only left-hand side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an FDs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(B) √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occurs on only right-hand side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an FDs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occurs on both the sides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an FDs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is BD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determines C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determines A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So using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transitivity rule B determines A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BD is a key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340675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How to find key? [Exercise]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1754FA4-B10A-F150-904F-E18936B0D09B}"/>
              </a:ext>
            </a:extLst>
          </p:cNvPr>
          <p:cNvSpPr txBox="1">
            <a:spLocks/>
          </p:cNvSpPr>
          <p:nvPr/>
        </p:nvSpPr>
        <p:spPr>
          <a:xfrm>
            <a:off x="-59320" y="2371725"/>
            <a:ext cx="9012820" cy="5080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a relation R with attributes ABCD with FDs 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D, 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and B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C. Find keys for relation R.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core is B. B determines C which determines A and D, so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is a key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Therefore B is the key.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a relation R with attributes ABCD with FDs B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A. Find keys for relation R.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core is BD. B determines C and D determines A, so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BD is a key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Therefore BD is the key.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a relation R with attributes ABCD with FDs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 BC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 and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C. Find keys for relation R.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core is A. A determines B and C which determine D, so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is a key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Therefore A is the key.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59376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Find (candidate) key &amp; check for normal forms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A5FAA8-C81C-4C3F-7A33-0A5059F71B57}"/>
              </a:ext>
            </a:extLst>
          </p:cNvPr>
          <p:cNvSpPr txBox="1"/>
          <p:nvPr/>
        </p:nvSpPr>
        <p:spPr>
          <a:xfrm>
            <a:off x="181356" y="2330450"/>
            <a:ext cx="8772144" cy="163195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you are given a relation R with four attributes ABCD. For each of the following sets of FDs, do the following: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 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the candidate key(s) for R.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the best normal form that R satisfies (1NF, 2NF, 3NF or BCNF).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C0275-E6B8-1312-BFF4-2872D1030B8D}"/>
              </a:ext>
            </a:extLst>
          </p:cNvPr>
          <p:cNvSpPr txBox="1"/>
          <p:nvPr/>
        </p:nvSpPr>
        <p:spPr>
          <a:xfrm>
            <a:off x="3127428" y="4092575"/>
            <a:ext cx="2880000" cy="68580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Candidate Key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BD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391E58-649F-5A7E-AD11-A1523FC6D7BE}"/>
              </a:ext>
            </a:extLst>
          </p:cNvPr>
          <p:cNvSpPr txBox="1">
            <a:spLocks/>
          </p:cNvSpPr>
          <p:nvPr/>
        </p:nvSpPr>
        <p:spPr>
          <a:xfrm>
            <a:off x="370933" y="4922901"/>
            <a:ext cx="8582567" cy="163195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Relation R is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1NF but not 2NF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. In above FDs,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there is a partial dependency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(As per FD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C,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C depends only on B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Key is BD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C is partial depends on key (BD)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(As per FD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A,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A depends only on 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Key is BD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A is partial depends on key (BD)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51509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uiExpand="1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Find (candidate) key &amp; check for normal forms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6F81A-DF9A-456C-C7E8-099432BD48C1}"/>
              </a:ext>
            </a:extLst>
          </p:cNvPr>
          <p:cNvSpPr txBox="1"/>
          <p:nvPr/>
        </p:nvSpPr>
        <p:spPr>
          <a:xfrm>
            <a:off x="181176" y="2279041"/>
            <a:ext cx="8763000" cy="163195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you are given a relation R with four attributes ABCD. For each of the following sets of FDs, do the following: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D, 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A, B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the candidate key(s) for R.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the best normal form that R satisfies (1NF, 2NF, 3NF or BCNF).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DBF5C5-E31C-F45C-53D9-DD9CBBAE4438}"/>
              </a:ext>
            </a:extLst>
          </p:cNvPr>
          <p:cNvSpPr txBox="1"/>
          <p:nvPr/>
        </p:nvSpPr>
        <p:spPr>
          <a:xfrm>
            <a:off x="2895600" y="4068762"/>
            <a:ext cx="3048000" cy="573088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Candidate Key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B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37F908-B2EF-C9CE-2A76-A4D363D35990}"/>
              </a:ext>
            </a:extLst>
          </p:cNvPr>
          <p:cNvSpPr txBox="1">
            <a:spLocks/>
          </p:cNvSpPr>
          <p:nvPr/>
        </p:nvSpPr>
        <p:spPr>
          <a:xfrm>
            <a:off x="193548" y="4796581"/>
            <a:ext cx="8750628" cy="174770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Relation R is in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2NF but not 3NF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. In above FDs,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there is a transitive dependency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(As per FDs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C &amp;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then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D is transitive depends on key (B)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(As per FDs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C &amp; C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A then B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A is transitive depends on key (B)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547519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5" grpId="0" uiExpand="1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</a:rPr>
              <a:t>Find (candidate) key &amp; check for normal forms [Example]</a:t>
            </a:r>
            <a:endParaRPr lang="en-I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0CA1C81-9C15-53C9-C875-2E9BB1DCBCF7}"/>
              </a:ext>
            </a:extLst>
          </p:cNvPr>
          <p:cNvSpPr txBox="1"/>
          <p:nvPr/>
        </p:nvSpPr>
        <p:spPr>
          <a:xfrm>
            <a:off x="89240" y="2267563"/>
            <a:ext cx="9006304" cy="18011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you are given a relation R with four attributes ABCD. For each of the following sets of FDs, do the following: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= (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ABC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D,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→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the candidate key(s) for R.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the best normal form that R satisfies (1NF, 2NF, 3NF or BCNF).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7D759BB-1798-919B-7105-2904CCBC29C6}"/>
              </a:ext>
            </a:extLst>
          </p:cNvPr>
          <p:cNvSpPr txBox="1"/>
          <p:nvPr/>
        </p:nvSpPr>
        <p:spPr>
          <a:xfrm>
            <a:off x="2826000" y="4163139"/>
            <a:ext cx="3492000" cy="68580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 fontScale="925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Candidate Key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ABC &amp; BCD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B014447-84BF-47B6-DE59-226F6A56D957}"/>
              </a:ext>
            </a:extLst>
          </p:cNvPr>
          <p:cNvSpPr txBox="1">
            <a:spLocks/>
          </p:cNvSpPr>
          <p:nvPr/>
        </p:nvSpPr>
        <p:spPr>
          <a:xfrm>
            <a:off x="89238" y="4943316"/>
            <a:ext cx="9006305" cy="1667511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Relation R is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3NF but not BCNF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In the above FDs, both FDs have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prime attribute 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D and A)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 in dependent (right) side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4177987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1" grpId="0" uiExpand="1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How to normalize database?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66BE-01D9-250E-B63C-3FD092777D16}"/>
              </a:ext>
            </a:extLst>
          </p:cNvPr>
          <p:cNvSpPr txBox="1">
            <a:spLocks/>
          </p:cNvSpPr>
          <p:nvPr/>
        </p:nvSpPr>
        <p:spPr>
          <a:xfrm>
            <a:off x="0" y="2200275"/>
            <a:ext cx="8953500" cy="4657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software contract and consultancy firm maintains details of all the various projects in which its employees are currently involved. These details comprise: Employee Number, Employee Name, Date of Birth, Department Code, Department Name, Project Code, Project Description, Project Supervisor.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Assume the following: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employee number is unique.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department has a single department code.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project has a single code and supervisor.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employee may work on one or more projects.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names need not necessarily be unique.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Code, Project Description and Project Supervisor are repeating fields.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 this data to Third Normal Form.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636591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How to normalize database?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C84692-3273-1388-B962-F56CCF631F0D}"/>
              </a:ext>
            </a:extLst>
          </p:cNvPr>
          <p:cNvSpPr txBox="1">
            <a:spLocks/>
          </p:cNvSpPr>
          <p:nvPr/>
        </p:nvSpPr>
        <p:spPr>
          <a:xfrm>
            <a:off x="0" y="2200274"/>
            <a:ext cx="8953500" cy="4505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software contract and consultancy firm maintains details of all the various projects in which its employees are currently involved. These details comprise: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Number, Employee Name, Date of Birth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 Code, Department Name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Code, Project Description, Project Supervisor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0BF632EE-AF6B-796D-D8D7-172FA947E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678316"/>
              </p:ext>
            </p:extLst>
          </p:nvPr>
        </p:nvGraphicFramePr>
        <p:xfrm>
          <a:off x="190500" y="4204335"/>
          <a:ext cx="8762999" cy="2377440"/>
        </p:xfrm>
        <a:graphic>
          <a:graphicData uri="http://schemas.openxmlformats.org/drawingml/2006/table">
            <a:tbl>
              <a:tblPr firstRow="1" bandRow="1"/>
              <a:tblGrid>
                <a:gridCol w="11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8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73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19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u="none" kern="1200">
                          <a:solidFill>
                            <a:schemeClr val="tx1"/>
                          </a:solidFill>
                        </a:rPr>
                        <a:t>Employee </a:t>
                      </a:r>
                    </a:p>
                    <a:p>
                      <a:pPr algn="l"/>
                      <a:r>
                        <a:rPr lang="en-US" sz="1800" u="none" kern="120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en-US" sz="1800" b="1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Employee </a:t>
                      </a:r>
                    </a:p>
                    <a:p>
                      <a:pPr algn="l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of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Birth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Department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Department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Supervisor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3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/>
                        <a:t>1</a:t>
                      </a:r>
                      <a:endParaRPr lang="en-IN"/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/>
                        <a:t>Raj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1-1-85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Patel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3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/>
                        <a:t>Meet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4-4-86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Shah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3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/>
                        <a:t>Suresh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2-2-85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Patel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3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/>
                        <a:t>Raj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1-1-85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Shah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17AD1F2-B541-7503-822D-E58303C90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750" y="3809840"/>
            <a:ext cx="1133954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4514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How to normalize database?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DAC23-7F64-8679-7867-ECA73EAB3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54" y="2438400"/>
            <a:ext cx="8238891" cy="19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5E42C-3134-B3AF-52D0-7E7B1E9DA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4057" y="2045874"/>
            <a:ext cx="1140051" cy="499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A8FB9-124E-49A6-7190-516B833202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90" y="4991100"/>
            <a:ext cx="5026075" cy="1632966"/>
          </a:xfrm>
          <a:prstGeom prst="rect">
            <a:avLst/>
          </a:prstGeom>
        </p:spPr>
      </p:pic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90A59511-F1A2-6FBF-839B-A7E45E9CF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511051"/>
              </p:ext>
            </p:extLst>
          </p:nvPr>
        </p:nvGraphicFramePr>
        <p:xfrm>
          <a:off x="2093595" y="4625023"/>
          <a:ext cx="1121093" cy="3657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21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1NF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135DFFE-19E4-3721-E80B-01134EE7E5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0764" y="4616449"/>
            <a:ext cx="3973236" cy="200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0186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lang="en-US" sz="4000" b="1" dirty="0">
                <a:solidFill>
                  <a:schemeClr val="bg1"/>
                </a:solidFill>
              </a:rPr>
              <a:t>Types of Functional Dependency (FD)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DC7065-77B9-3C22-9C96-91458DD200A6}"/>
              </a:ext>
            </a:extLst>
          </p:cNvPr>
          <p:cNvSpPr txBox="1">
            <a:spLocks/>
          </p:cNvSpPr>
          <p:nvPr/>
        </p:nvSpPr>
        <p:spPr>
          <a:xfrm>
            <a:off x="-5862" y="2455784"/>
            <a:ext cx="8959362" cy="409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Transitive Functional Dependency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relation, if attribute(s)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 and B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then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 (means C is transitively depends on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via B).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Subject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Faculty   &amp;   Faculty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     then     Subject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Therefore as per the rule of transitive dependency: Subject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 should hold, that makes sense because if we know the subject name we can know the faculty’s 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9F6A7-FC9F-B4B6-937D-EE92B985C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3731692"/>
            <a:ext cx="2353260" cy="170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7DAFF-B7FB-8E2D-06E4-19C7A4BBFC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3322209"/>
            <a:ext cx="1012024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20059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How to normalize database?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90C86A-CAEA-476E-3865-DA1B919861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" y="2514600"/>
            <a:ext cx="4882135" cy="1591141"/>
          </a:xfrm>
          <a:prstGeom prst="rect">
            <a:avLst/>
          </a:prstGeom>
        </p:spPr>
      </p:pic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38077123-8DBB-F0F2-D755-ADEAE28A8C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431107"/>
              </p:ext>
            </p:extLst>
          </p:nvPr>
        </p:nvGraphicFramePr>
        <p:xfrm>
          <a:off x="1752600" y="2163763"/>
          <a:ext cx="1121093" cy="3657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21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1NF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845FDB5-0BE5-6F2E-3E4E-05270D462A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4312" y="2344992"/>
            <a:ext cx="4071225" cy="2078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8C1FDA-B850-C997-835C-BF640BA6D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942480"/>
            <a:ext cx="4340847" cy="1591141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37A1515-A73A-B7D8-5439-AD4179766C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326112"/>
              </p:ext>
            </p:extLst>
          </p:nvPr>
        </p:nvGraphicFramePr>
        <p:xfrm>
          <a:off x="1307389" y="4580974"/>
          <a:ext cx="1121093" cy="3657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21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2NF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ABACFDD-4E0B-FAD2-207F-7330BCF7D7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2197" y="4874091"/>
            <a:ext cx="2607728" cy="1164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25ACE5-AC9C-A5FB-DC07-2E314575B7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8574" y="4423347"/>
            <a:ext cx="1967538" cy="21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42563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IN" sz="2800" dirty="0">
                <a:solidFill>
                  <a:schemeClr val="bg1"/>
                </a:solidFill>
                <a:effectLst/>
              </a:rPr>
              <a:t>How to normalize database?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C7582206-5DF3-084B-BA31-01B03AABC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514616"/>
              </p:ext>
            </p:extLst>
          </p:nvPr>
        </p:nvGraphicFramePr>
        <p:xfrm>
          <a:off x="160020" y="2676049"/>
          <a:ext cx="4649471" cy="1874520"/>
        </p:xfrm>
        <a:graphic>
          <a:graphicData uri="http://schemas.openxmlformats.org/drawingml/2006/table">
            <a:tbl>
              <a:tblPr firstRow="1" bandRow="1"/>
              <a:tblGrid>
                <a:gridCol w="117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u="sng" kern="1200">
                          <a:solidFill>
                            <a:schemeClr val="tx1"/>
                          </a:solidFill>
                        </a:rPr>
                        <a:t>Employee </a:t>
                      </a:r>
                    </a:p>
                    <a:p>
                      <a:pPr algn="l"/>
                      <a:r>
                        <a:rPr lang="en-US" sz="1800" u="sng" kern="120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en-US" sz="1800" b="1" u="sng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Employee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of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Birth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Department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/>
                        <a:t>1</a:t>
                      </a:r>
                      <a:endParaRPr lang="en-IN"/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/>
                        <a:t>Raj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1-1-85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/>
                        <a:t>Meet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4-4-86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/>
                        <a:t>Suresh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2-2-85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D45F3EC-7C87-E8A5-1284-416A1581D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945238"/>
              </p:ext>
            </p:extLst>
          </p:nvPr>
        </p:nvGraphicFramePr>
        <p:xfrm>
          <a:off x="5181600" y="2718910"/>
          <a:ext cx="3048000" cy="1548288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73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Department </a:t>
                      </a:r>
                    </a:p>
                    <a:p>
                      <a:pPr algn="l"/>
                      <a:r>
                        <a:rPr lang="en-US" sz="1800" b="1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Department </a:t>
                      </a:r>
                    </a:p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4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FE576B4B-D7C8-2D30-B4D2-8E0435418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3767052"/>
              </p:ext>
            </p:extLst>
          </p:nvPr>
        </p:nvGraphicFramePr>
        <p:xfrm>
          <a:off x="4011453" y="2220814"/>
          <a:ext cx="1121093" cy="3657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21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3NF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6F209109-BBA9-001C-EEA0-3041CC7E8F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1915499"/>
              </p:ext>
            </p:extLst>
          </p:nvPr>
        </p:nvGraphicFramePr>
        <p:xfrm>
          <a:off x="534988" y="4894104"/>
          <a:ext cx="3453765" cy="1463040"/>
        </p:xfrm>
        <a:graphic>
          <a:graphicData uri="http://schemas.openxmlformats.org/drawingml/2006/table">
            <a:tbl>
              <a:tblPr firstRow="1" bandRow="1"/>
              <a:tblGrid>
                <a:gridCol w="94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77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</a:p>
                    <a:p>
                      <a:pPr algn="l"/>
                      <a:r>
                        <a:rPr lang="en-US" sz="1800" b="1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</a:p>
                    <a:p>
                      <a:pPr algn="l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</a:p>
                    <a:p>
                      <a:pPr algn="l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Supervisor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Patel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Shah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87AAD95E-D6D7-4477-4C85-624DBF649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127596"/>
              </p:ext>
            </p:extLst>
          </p:nvPr>
        </p:nvGraphicFramePr>
        <p:xfrm>
          <a:off x="5164772" y="4411662"/>
          <a:ext cx="2123123" cy="2286000"/>
        </p:xfrm>
        <a:graphic>
          <a:graphicData uri="http://schemas.openxmlformats.org/drawingml/2006/table">
            <a:tbl>
              <a:tblPr firstRow="1" bandRow="1"/>
              <a:tblGrid>
                <a:gridCol w="117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7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u="sng" kern="1200">
                          <a:solidFill>
                            <a:schemeClr val="tx1"/>
                          </a:solidFill>
                        </a:rPr>
                        <a:t>Employee </a:t>
                      </a:r>
                    </a:p>
                    <a:p>
                      <a:pPr algn="l"/>
                      <a:r>
                        <a:rPr lang="en-US" sz="1800" u="sng" kern="120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en-US" sz="1800" b="1" u="sng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800" b="1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</a:p>
                    <a:p>
                      <a:pPr algn="l"/>
                      <a:r>
                        <a:rPr lang="en-US" sz="1800" b="1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10000"/>
                        <a:lumOff val="9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/>
                        <a:t>1</a:t>
                      </a:r>
                      <a:endParaRPr lang="en-IN"/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301841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0500" y="3826729"/>
            <a:ext cx="876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  <a:endParaRPr lang="en-US" sz="7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7742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3">
            <a:extLst>
              <a:ext uri="{FF2B5EF4-FFF2-40B4-BE49-F238E27FC236}">
                <a16:creationId xmlns:a16="http://schemas.microsoft.com/office/drawing/2014/main" id="{5FF1E4B1-2BB1-811B-BC8F-499DB5D772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00200" y="3276600"/>
            <a:ext cx="6324600" cy="3352800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57346" name="Picture 2" descr="C:\Users\parul\Desktop\1.png">
            <a:extLst>
              <a:ext uri="{FF2B5EF4-FFF2-40B4-BE49-F238E27FC236}">
                <a16:creationId xmlns:a16="http://schemas.microsoft.com/office/drawing/2014/main" id="{B326BAD4-F9D9-DC8C-B463-5AC52235827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950"/>
            <a:ext cx="50292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 descr="C:\Users\parul\Desktop\2.png">
            <a:extLst>
              <a:ext uri="{FF2B5EF4-FFF2-40B4-BE49-F238E27FC236}">
                <a16:creationId xmlns:a16="http://schemas.microsoft.com/office/drawing/2014/main" id="{B44AD1AB-27AE-96F7-D52B-1FC50A0D848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230" y="4000500"/>
            <a:ext cx="320754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 descr="C:\Users\parul\Desktop\Cover Page with yellow patch - Version 18.png">
            <a:extLst>
              <a:ext uri="{FF2B5EF4-FFF2-40B4-BE49-F238E27FC236}">
                <a16:creationId xmlns:a16="http://schemas.microsoft.com/office/drawing/2014/main" id="{593A6C51-60A2-4FBD-EB80-0BCBF8CFA637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856" y="4946650"/>
            <a:ext cx="23002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7">
            <a:extLst>
              <a:ext uri="{FF2B5EF4-FFF2-40B4-BE49-F238E27FC236}">
                <a16:creationId xmlns:a16="http://schemas.microsoft.com/office/drawing/2014/main" id="{507FE6EA-3AE0-7140-64DD-80FD30AA780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43000" y="6003925"/>
            <a:ext cx="6858000" cy="3571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7350" name="TextBox 8">
            <a:extLst>
              <a:ext uri="{FF2B5EF4-FFF2-40B4-BE49-F238E27FC236}">
                <a16:creationId xmlns:a16="http://schemas.microsoft.com/office/drawing/2014/main" id="{C67135C0-7421-D5BF-F0A3-031A46BC0C5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80211" y="5997575"/>
            <a:ext cx="198358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2"/>
                </a:solidFill>
                <a:cs typeface="Times New Roman" panose="02020603050405020304" pitchFamily="18" charset="0"/>
              </a:rPr>
              <a:t>www.paruluniversity.ac.in</a:t>
            </a:r>
          </a:p>
        </p:txBody>
      </p:sp>
      <p:pic>
        <p:nvPicPr>
          <p:cNvPr id="57351" name="Audio 1">
            <a:hlinkClick r:id="" action="ppaction://media"/>
            <a:extLst>
              <a:ext uri="{FF2B5EF4-FFF2-40B4-BE49-F238E27FC236}">
                <a16:creationId xmlns:a16="http://schemas.microsoft.com/office/drawing/2014/main" id="{386F04D7-BAC7-21C8-5E64-D8A7D923E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6032500"/>
            <a:ext cx="45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512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lang="en-US" sz="4000" b="1" dirty="0">
                <a:solidFill>
                  <a:schemeClr val="bg1"/>
                </a:solidFill>
              </a:rPr>
              <a:t>Types of Functional Dependency (FD)</a:t>
            </a: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710F59-5DE8-043B-6B73-E5EE2F5716FA}"/>
              </a:ext>
            </a:extLst>
          </p:cNvPr>
          <p:cNvSpPr txBox="1">
            <a:spLocks/>
          </p:cNvSpPr>
          <p:nvPr/>
        </p:nvSpPr>
        <p:spPr>
          <a:xfrm>
            <a:off x="1" y="2505379"/>
            <a:ext cx="8763000" cy="38954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Trivial Functional Dependency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is trivial FD if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is a subset of X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Eg. {Roll_No, Department_Name, Semester}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Roll_No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Nontrivial Functional Dependency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is nontrivial FD if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is not a subset of X</a:t>
            </a:r>
          </a:p>
          <a:p>
            <a:pPr marL="809625" marR="0" lvl="1" indent="-352425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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Eg. {Roll_No, Department_Name, Semester}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Student_Name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983096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557338"/>
            <a:ext cx="9144000" cy="642937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Armstrong's axioms OR Inference rules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BF894-5596-3D6C-EAFE-59D5CD008795}"/>
              </a:ext>
            </a:extLst>
          </p:cNvPr>
          <p:cNvSpPr txBox="1">
            <a:spLocks/>
          </p:cNvSpPr>
          <p:nvPr/>
        </p:nvSpPr>
        <p:spPr>
          <a:xfrm>
            <a:off x="-17585" y="2287509"/>
            <a:ext cx="8971085" cy="4341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Armstrong's axioms are a set of rules used to infer (derive) all the functional dependencies on a relational database.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37BD9-E0E4-B768-6AA4-D1970CAE9A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172" t="46666" r="5688" b="22708"/>
          <a:stretch/>
        </p:blipFill>
        <p:spPr>
          <a:xfrm>
            <a:off x="190500" y="3009899"/>
            <a:ext cx="8763000" cy="3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0966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ul\Desktop\Digital Learning Content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-66770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7"/>
          <p:cNvSpPr/>
          <p:nvPr>
            <p:custDataLst>
              <p:tags r:id="rId2"/>
            </p:custDataLst>
          </p:nvPr>
        </p:nvSpPr>
        <p:spPr>
          <a:xfrm>
            <a:off x="0" y="1395413"/>
            <a:ext cx="9144000" cy="661988"/>
          </a:xfrm>
          <a:prstGeom prst="rect">
            <a:avLst/>
          </a:prstGeom>
          <a:solidFill>
            <a:srgbClr val="1F497D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buNone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closure of a set of FDs?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461" name="TextBox 6"/>
          <p:cNvSpPr/>
          <p:nvPr>
            <p:custDataLst>
              <p:tags r:id="rId3"/>
            </p:custDataLst>
          </p:nvPr>
        </p:nvSpPr>
        <p:spPr>
          <a:xfrm>
            <a:off x="190500" y="1687513"/>
            <a:ext cx="8763000" cy="554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3000" b="1" dirty="0">
              <a:solidFill>
                <a:schemeClr val="bg1"/>
              </a:solidFill>
              <a:latin typeface="+mj-lt"/>
              <a:ea typeface="PMingLiU" pitchFamily="18" charset="-120"/>
              <a:cs typeface="+mj-lt"/>
              <a:sym typeface="+mn-ea"/>
            </a:endParaRPr>
          </a:p>
        </p:txBody>
      </p:sp>
      <p:pic>
        <p:nvPicPr>
          <p:cNvPr id="4101" name="Picture 6" descr="C:\Users\parul\Desktop\Untitled-1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4075" y="3009900"/>
            <a:ext cx="543083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0"/>
            <a:ext cx="1524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2241550"/>
            <a:ext cx="89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343871-AE97-2295-5C13-F2974A478FE0}"/>
              </a:ext>
            </a:extLst>
          </p:cNvPr>
          <p:cNvSpPr txBox="1">
            <a:spLocks/>
          </p:cNvSpPr>
          <p:nvPr/>
        </p:nvSpPr>
        <p:spPr>
          <a:xfrm>
            <a:off x="-5862" y="2057400"/>
            <a:ext cx="8959362" cy="4114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Given a set F set of functional dependencies, there are certain other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dependencies that are logically implied by F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E.g.:  F = {A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and  B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C},  then we can infer that A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 (by transitivity rule)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set of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dependencies (FDs) that is logically implied by F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called the closure of F.</a:t>
            </a:r>
          </a:p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denoted by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3000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972243"/>
      </p:ext>
    </p:extLst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</TotalTime>
  <Words>4514</Words>
  <Application>Microsoft Office PowerPoint</Application>
  <PresentationFormat>On-screen Show (4:3)</PresentationFormat>
  <Paragraphs>599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parul</dc:creator>
  <cp:lastModifiedBy>Vishwanath</cp:lastModifiedBy>
  <cp:revision>231</cp:revision>
  <dcterms:created xsi:type="dcterms:W3CDTF">2020-05-18T10:32:00Z</dcterms:created>
  <dcterms:modified xsi:type="dcterms:W3CDTF">2024-07-23T05:37:14Z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1033-10.2.0.7477</vt:lpwstr>
  </property>
</Properties>
</file>